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49" d="100"/>
          <a:sy n="49" d="100"/>
        </p:scale>
        <p:origin x="2556" y="96"/>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8"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1/7/2020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169" indent="0" algn="ctr">
              <a:buNone/>
            </a:lvl2pPr>
            <a:lvl3pPr marL="914336" indent="0" algn="ctr">
              <a:buNone/>
            </a:lvl3pPr>
            <a:lvl4pPr marL="1371505" indent="0" algn="ctr">
              <a:buNone/>
            </a:lvl4pPr>
            <a:lvl5pPr marL="1828674" indent="0" algn="ctr">
              <a:buNone/>
            </a:lvl5pPr>
            <a:lvl6pPr marL="2285841" indent="0" algn="ctr">
              <a:buNone/>
            </a:lvl6pPr>
            <a:lvl7pPr marL="2743010" indent="0" algn="ctr">
              <a:buNone/>
            </a:lvl7pPr>
            <a:lvl8pPr marL="3200179" indent="0" algn="ctr">
              <a:buNone/>
            </a:lvl8pPr>
            <a:lvl9pPr marL="3657346"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8"/>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8"/>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47"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9"/>
            <a:ext cx="6858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6"/>
            <a:ext cx="3634740" cy="6638079"/>
          </a:xfrm>
        </p:spPr>
        <p:txBody>
          <a:bodyPr/>
          <a:lstStyle>
            <a:lvl1pPr>
              <a:defRPr sz="2599"/>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6"/>
            <a:ext cx="3634740" cy="6638079"/>
          </a:xfrm>
        </p:spPr>
        <p:txBody>
          <a:bodyPr/>
          <a:lstStyle>
            <a:lvl1pPr>
              <a:defRPr sz="2599"/>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1" y="2251500"/>
            <a:ext cx="363616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3" y="2251500"/>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1" y="3464566"/>
            <a:ext cx="363616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3" y="3464566"/>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2" y="400473"/>
            <a:ext cx="2707481"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2" y="2235206"/>
            <a:ext cx="2707481"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6" y="400474"/>
            <a:ext cx="4600576" cy="8584566"/>
          </a:xfrm>
        </p:spPr>
        <p:txBody>
          <a:bodyPr/>
          <a:lstStyle>
            <a:lvl1pPr>
              <a:defRPr sz="2599"/>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9"/>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1/7/2020</a:t>
            </a:fld>
            <a:endParaRPr lang="en-US"/>
          </a:p>
        </p:txBody>
      </p:sp>
      <p:sp>
        <p:nvSpPr>
          <p:cNvPr id="3" name="Footer Placeholder 2"/>
          <p:cNvSpPr>
            <a:spLocks noGrp="1"/>
          </p:cNvSpPr>
          <p:nvPr>
            <p:ph type="ftr" sz="quarter" idx="3"/>
          </p:nvPr>
        </p:nvSpPr>
        <p:spPr>
          <a:xfrm>
            <a:off x="2811780" y="9411129"/>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9"/>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02" indent="-411452" algn="l" rtl="0" eaLnBrk="1" latinLnBrk="0" hangingPunct="1">
        <a:spcBef>
          <a:spcPct val="20000"/>
        </a:spcBef>
        <a:buClr>
          <a:schemeClr val="tx1">
            <a:shade val="95000"/>
          </a:schemeClr>
        </a:buClr>
        <a:buSzPct val="65000"/>
        <a:buFont typeface="Wingdings 2"/>
        <a:buChar char=""/>
        <a:defRPr kumimoji="0" sz="2799" kern="1200">
          <a:solidFill>
            <a:schemeClr val="tx1"/>
          </a:solidFill>
          <a:latin typeface="+mn-lt"/>
          <a:ea typeface="+mn-ea"/>
          <a:cs typeface="+mn-cs"/>
        </a:defRPr>
      </a:lvl1pPr>
      <a:lvl2pPr marL="868619" indent="-28344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778" indent="-228584"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218" indent="-182867"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229" indent="-182867"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670" indent="-182867"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824" indent="-182867"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6978" indent="-182867"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132" indent="-182867"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69" algn="l" rtl="0" eaLnBrk="1" latinLnBrk="0" hangingPunct="1">
        <a:defRPr kumimoji="0" kern="1200">
          <a:solidFill>
            <a:schemeClr val="tx1"/>
          </a:solidFill>
          <a:latin typeface="+mn-lt"/>
          <a:ea typeface="+mn-ea"/>
          <a:cs typeface="+mn-cs"/>
        </a:defRPr>
      </a:lvl2pPr>
      <a:lvl3pPr marL="914336" algn="l" rtl="0" eaLnBrk="1" latinLnBrk="0" hangingPunct="1">
        <a:defRPr kumimoji="0" kern="1200">
          <a:solidFill>
            <a:schemeClr val="tx1"/>
          </a:solidFill>
          <a:latin typeface="+mn-lt"/>
          <a:ea typeface="+mn-ea"/>
          <a:cs typeface="+mn-cs"/>
        </a:defRPr>
      </a:lvl3pPr>
      <a:lvl4pPr marL="1371505" algn="l" rtl="0" eaLnBrk="1" latinLnBrk="0" hangingPunct="1">
        <a:defRPr kumimoji="0" kern="1200">
          <a:solidFill>
            <a:schemeClr val="tx1"/>
          </a:solidFill>
          <a:latin typeface="+mn-lt"/>
          <a:ea typeface="+mn-ea"/>
          <a:cs typeface="+mn-cs"/>
        </a:defRPr>
      </a:lvl4pPr>
      <a:lvl5pPr marL="1828674" algn="l" rtl="0" eaLnBrk="1" latinLnBrk="0" hangingPunct="1">
        <a:defRPr kumimoji="0" kern="1200">
          <a:solidFill>
            <a:schemeClr val="tx1"/>
          </a:solidFill>
          <a:latin typeface="+mn-lt"/>
          <a:ea typeface="+mn-ea"/>
          <a:cs typeface="+mn-cs"/>
        </a:defRPr>
      </a:lvl5pPr>
      <a:lvl6pPr marL="2285841" algn="l" rtl="0" eaLnBrk="1" latinLnBrk="0" hangingPunct="1">
        <a:defRPr kumimoji="0" kern="1200">
          <a:solidFill>
            <a:schemeClr val="tx1"/>
          </a:solidFill>
          <a:latin typeface="+mn-lt"/>
          <a:ea typeface="+mn-ea"/>
          <a:cs typeface="+mn-cs"/>
        </a:defRPr>
      </a:lvl6pPr>
      <a:lvl7pPr marL="2743010" algn="l" rtl="0" eaLnBrk="1" latinLnBrk="0" hangingPunct="1">
        <a:defRPr kumimoji="0" kern="1200">
          <a:solidFill>
            <a:schemeClr val="tx1"/>
          </a:solidFill>
          <a:latin typeface="+mn-lt"/>
          <a:ea typeface="+mn-ea"/>
          <a:cs typeface="+mn-cs"/>
        </a:defRPr>
      </a:lvl7pPr>
      <a:lvl8pPr marL="3200179" algn="l" rtl="0" eaLnBrk="1" latinLnBrk="0" hangingPunct="1">
        <a:defRPr kumimoji="0" kern="1200">
          <a:solidFill>
            <a:schemeClr val="tx1"/>
          </a:solidFill>
          <a:latin typeface="+mn-lt"/>
          <a:ea typeface="+mn-ea"/>
          <a:cs typeface="+mn-cs"/>
        </a:defRPr>
      </a:lvl8pPr>
      <a:lvl9pPr marL="3657346"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458766" y="1814"/>
            <a:ext cx="7312068" cy="4886899"/>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sp>
        <p:nvSpPr>
          <p:cNvPr id="21" name="Rectangle 20"/>
          <p:cNvSpPr/>
          <p:nvPr/>
        </p:nvSpPr>
        <p:spPr>
          <a:xfrm>
            <a:off x="457201" y="9075886"/>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362200" y="6336656"/>
            <a:ext cx="5406228" cy="2584386"/>
          </a:xfrm>
        </p:spPr>
        <p:txBody>
          <a:bodyPr anchor="ctr">
            <a:noAutofit/>
          </a:bodyPr>
          <a:lstStyle/>
          <a:p>
            <a:r>
              <a:rPr lang="en-US" sz="1300" b="1" i="1" dirty="0">
                <a:solidFill>
                  <a:schemeClr val="tx2">
                    <a:lumMod val="75000"/>
                  </a:schemeClr>
                </a:solidFill>
                <a:latin typeface="Century Gothic" panose="020B0502020202020204" pitchFamily="34" charset="0"/>
              </a:rPr>
              <a:t>Curb appeal, color and Victorian Charm!!</a:t>
            </a:r>
          </a:p>
          <a:p>
            <a:r>
              <a:rPr lang="en-US" sz="1300" dirty="0">
                <a:solidFill>
                  <a:schemeClr val="tx2">
                    <a:lumMod val="75000"/>
                  </a:schemeClr>
                </a:solidFill>
                <a:latin typeface="Century Gothic" panose="020B0502020202020204" pitchFamily="34" charset="0"/>
              </a:rPr>
              <a:t>Full front porch leads to an open foyer, formal dining room, family room with fireplace and spacious kitchen. Downstairs has wood floors and </a:t>
            </a:r>
            <a:r>
              <a:rPr lang="en-US" sz="1300" dirty="0" err="1">
                <a:solidFill>
                  <a:schemeClr val="tx2">
                    <a:lumMod val="75000"/>
                  </a:schemeClr>
                </a:solidFill>
                <a:latin typeface="Century Gothic" panose="020B0502020202020204" pitchFamily="34" charset="0"/>
              </a:rPr>
              <a:t>Saussy</a:t>
            </a:r>
            <a:r>
              <a:rPr lang="en-US" sz="1300" dirty="0">
                <a:solidFill>
                  <a:schemeClr val="tx2">
                    <a:lumMod val="75000"/>
                  </a:schemeClr>
                </a:solidFill>
                <a:latin typeface="Century Gothic" panose="020B0502020202020204" pitchFamily="34" charset="0"/>
              </a:rPr>
              <a:t> added door and window casings for interior detail. Master bedroom is over sized with an amazing master bath and walk in closet. Secondary bedrooms are spacious with walk in closets. Detached 2 car garage and large back yard set the tone for family fun! White Gables offers amenities from a grand club house, swimming pool, tennis courts, soccer, basketball, walking trails, fishing ponds, boat storage and two playgrounds. **HVAC Replaced in 2016**</a:t>
            </a:r>
          </a:p>
        </p:txBody>
      </p:sp>
      <p:sp>
        <p:nvSpPr>
          <p:cNvPr id="23" name="Rectangle 22"/>
          <p:cNvSpPr/>
          <p:nvPr/>
        </p:nvSpPr>
        <p:spPr>
          <a:xfrm>
            <a:off x="457200" y="0"/>
            <a:ext cx="7315200" cy="707886"/>
          </a:xfrm>
          <a:prstGeom prst="rect">
            <a:avLst/>
          </a:prstGeom>
          <a:noFill/>
        </p:spPr>
        <p:txBody>
          <a:bodyPr wrap="square">
            <a:spAutoFit/>
          </a:bodyPr>
          <a:lstStyle/>
          <a:p>
            <a:pPr algn="ctr"/>
            <a:r>
              <a:rPr lang="en-US" sz="4000" b="1" dirty="0">
                <a:ln w="3175">
                  <a:noFill/>
                </a:ln>
                <a:solidFill>
                  <a:schemeClr val="bg1"/>
                </a:solidFill>
                <a:effectLst>
                  <a:outerShdw blurRad="38100" dist="38100" dir="2700000" algn="tl">
                    <a:srgbClr val="000000">
                      <a:alpha val="43137"/>
                    </a:srgbClr>
                  </a:outerShdw>
                </a:effectLst>
                <a:latin typeface="Freestyle Script" panose="030804020302050B0404" pitchFamily="66" charset="0"/>
              </a:rPr>
              <a:t>Best Priced Home In White Gables!</a:t>
            </a:r>
          </a:p>
        </p:txBody>
      </p:sp>
      <p:sp>
        <p:nvSpPr>
          <p:cNvPr id="2" name="Title 1"/>
          <p:cNvSpPr>
            <a:spLocks noGrp="1"/>
          </p:cNvSpPr>
          <p:nvPr>
            <p:ph type="ctrTitle"/>
          </p:nvPr>
        </p:nvSpPr>
        <p:spPr>
          <a:xfrm>
            <a:off x="2362200" y="4828999"/>
            <a:ext cx="5402260" cy="1385427"/>
          </a:xfrm>
        </p:spPr>
        <p:txBody>
          <a:bodyPr anchor="ctr">
            <a:noAutofit/>
            <a:scene3d>
              <a:camera prst="orthographicFront"/>
              <a:lightRig rig="soft" dir="t">
                <a:rot lat="0" lon="0" rev="17220000"/>
              </a:lightRig>
            </a:scene3d>
            <a:sp3d prstMaterial="softEdge"/>
          </a:bodyPr>
          <a:lstStyle/>
          <a:p>
            <a:r>
              <a:rPr lang="en-US" sz="2799" b="0" cap="none" dirty="0">
                <a:ln w="10541" cmpd="sng">
                  <a:noFill/>
                  <a:prstDash val="solid"/>
                </a:ln>
                <a:solidFill>
                  <a:schemeClr val="tx2"/>
                </a:solidFill>
                <a:effectLst/>
                <a:latin typeface="Century Gothic" panose="020B0502020202020204" pitchFamily="34" charset="0"/>
              </a:rPr>
              <a:t>311 Hydrangea Street</a:t>
            </a:r>
            <a:br>
              <a:rPr lang="en-US" sz="2799"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White Gables :: Summerville, SC 29483</a:t>
            </a:r>
            <a:br>
              <a:rPr lang="en-US" sz="1800"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MLS# 19027076 :: $239,995</a:t>
            </a:r>
            <a:br>
              <a:rPr lang="en-US" sz="1800"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3 Bed / 2½ Bath</a:t>
            </a:r>
            <a:endParaRPr lang="en-US" sz="1200" b="0" cap="none" dirty="0">
              <a:ln w="10541" cmpd="sng">
                <a:noFill/>
                <a:prstDash val="solid"/>
              </a:ln>
              <a:solidFill>
                <a:schemeClr val="tx2"/>
              </a:solidFill>
              <a:effectLst/>
              <a:latin typeface="Century Gothic" panose="020B0502020202020204" pitchFamily="34" charset="0"/>
            </a:endParaRPr>
          </a:p>
        </p:txBody>
      </p:sp>
      <p:sp>
        <p:nvSpPr>
          <p:cNvPr id="5" name="Diagonal Stripe 4"/>
          <p:cNvSpPr/>
          <p:nvPr/>
        </p:nvSpPr>
        <p:spPr>
          <a:xfrm rot="5400000">
            <a:off x="8347745" y="18410"/>
            <a:ext cx="1827110" cy="1828800"/>
          </a:xfrm>
          <a:prstGeom prst="diagStripe">
            <a:avLst/>
          </a:prstGeom>
          <a:solidFill>
            <a:srgbClr val="FF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6" name="TextBox 5"/>
          <p:cNvSpPr txBox="1"/>
          <p:nvPr/>
        </p:nvSpPr>
        <p:spPr>
          <a:xfrm>
            <a:off x="-3600983" y="3657601"/>
            <a:ext cx="3480440" cy="830997"/>
          </a:xfrm>
          <a:prstGeom prst="rect">
            <a:avLst/>
          </a:prstGeom>
          <a:noFill/>
        </p:spPr>
        <p:txBody>
          <a:bodyPr wrap="none" rtlCol="0">
            <a:spAutoFit/>
          </a:bodyPr>
          <a:lstStyle/>
          <a:p>
            <a:r>
              <a:rPr lang="en-US" sz="2400" b="1" i="1" dirty="0">
                <a:solidFill>
                  <a:srgbClr val="FFFF00"/>
                </a:solidFill>
                <a:effectLst>
                  <a:outerShdw blurRad="38100" dist="38100" dir="2700000" algn="tl">
                    <a:srgbClr val="000000">
                      <a:alpha val="43137"/>
                    </a:srgbClr>
                  </a:outerShdw>
                </a:effectLst>
                <a:latin typeface="Trebuchet MS" panose="020B0603020202020204" pitchFamily="34" charset="0"/>
              </a:rPr>
              <a:t>Open House Saturday</a:t>
            </a:r>
          </a:p>
          <a:p>
            <a:r>
              <a:rPr lang="en-US" sz="2400" b="1" i="1" dirty="0">
                <a:solidFill>
                  <a:srgbClr val="FFFF00"/>
                </a:solidFill>
                <a:effectLst>
                  <a:outerShdw blurRad="38100" dist="38100" dir="2700000" algn="tl">
                    <a:srgbClr val="000000">
                      <a:alpha val="43137"/>
                    </a:srgbClr>
                  </a:outerShdw>
                </a:effectLst>
                <a:latin typeface="Trebuchet MS" panose="020B0603020202020204" pitchFamily="34" charset="0"/>
              </a:rPr>
              <a:t>December 7th ~ 1-3pm</a:t>
            </a: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36810" y="6355299"/>
            <a:ext cx="1818831" cy="1212783"/>
          </a:xfrm>
          <a:prstGeom prst="rect">
            <a:avLst/>
          </a:prstGeom>
          <a:ln>
            <a:noFill/>
          </a:ln>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36020" y="7633685"/>
            <a:ext cx="1818831" cy="1364124"/>
          </a:xfrm>
          <a:prstGeom prst="rect">
            <a:avLst/>
          </a:prstGeom>
          <a:ln>
            <a:noFill/>
          </a:ln>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37782" y="5002602"/>
            <a:ext cx="1817069" cy="1211491"/>
          </a:xfrm>
          <a:prstGeom prst="rect">
            <a:avLst/>
          </a:prstGeom>
          <a:ln>
            <a:noFill/>
          </a:ln>
        </p:spPr>
      </p:pic>
      <p:sp>
        <p:nvSpPr>
          <p:cNvPr id="16" name="Rectangle 15">
            <a:extLst>
              <a:ext uri="{FF2B5EF4-FFF2-40B4-BE49-F238E27FC236}">
                <a16:creationId xmlns:a16="http://schemas.microsoft.com/office/drawing/2014/main" id="{35702A6A-03A4-4667-9B6F-9FB8A7C247C8}"/>
              </a:ext>
            </a:extLst>
          </p:cNvPr>
          <p:cNvSpPr/>
          <p:nvPr/>
        </p:nvSpPr>
        <p:spPr>
          <a:xfrm>
            <a:off x="457201" y="9075886"/>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661ACE6-6C4C-4499-9CED-E3DE4F3AD8BB}"/>
              </a:ext>
            </a:extLst>
          </p:cNvPr>
          <p:cNvSpPr/>
          <p:nvPr/>
        </p:nvSpPr>
        <p:spPr>
          <a:xfrm>
            <a:off x="457205" y="9198118"/>
            <a:ext cx="7315199" cy="646331"/>
          </a:xfrm>
          <a:prstGeom prst="rect">
            <a:avLst/>
          </a:prstGeom>
        </p:spPr>
        <p:txBody>
          <a:bodyPr wrap="square">
            <a:spAutoFit/>
          </a:bodyPr>
          <a:lstStyle/>
          <a:p>
            <a:pPr algn="ctr"/>
            <a:r>
              <a:rPr lang="en-US" sz="1400" dirty="0">
                <a:solidFill>
                  <a:srgbClr val="00325C"/>
                </a:solidFill>
                <a:latin typeface="Century Gothic" panose="020B0502020202020204" pitchFamily="34" charset="0"/>
              </a:rPr>
              <a:t>Connie White, Broker</a:t>
            </a:r>
          </a:p>
          <a:p>
            <a:pPr algn="ctr"/>
            <a:r>
              <a:rPr lang="en-US" sz="1100" dirty="0">
                <a:solidFill>
                  <a:srgbClr val="00325C"/>
                </a:solidFill>
                <a:latin typeface="Century Gothic" panose="020B0502020202020204" pitchFamily="34" charset="0"/>
              </a:rPr>
              <a:t>843-532-3356</a:t>
            </a:r>
          </a:p>
          <a:p>
            <a:pPr algn="ctr"/>
            <a:r>
              <a:rPr lang="en-US" sz="1100" dirty="0">
                <a:solidFill>
                  <a:srgbClr val="00325C"/>
                </a:solidFill>
                <a:latin typeface="Century Gothic" panose="020B0502020202020204" pitchFamily="34" charset="0"/>
              </a:rPr>
              <a:t>connie@chrepros.com · conniewhiterealestate.com</a:t>
            </a:r>
            <a:endParaRPr lang="en-US" sz="1000" dirty="0">
              <a:solidFill>
                <a:srgbClr val="00325C"/>
              </a:solidFill>
              <a:latin typeface="Century Gothic" panose="020B0502020202020204" pitchFamily="34" charset="0"/>
            </a:endParaRPr>
          </a:p>
        </p:txBody>
      </p:sp>
      <p:sp>
        <p:nvSpPr>
          <p:cNvPr id="26" name="Rectangle 25">
            <a:extLst>
              <a:ext uri="{FF2B5EF4-FFF2-40B4-BE49-F238E27FC236}">
                <a16:creationId xmlns:a16="http://schemas.microsoft.com/office/drawing/2014/main" id="{378C3E41-8891-4776-A15C-2CB9AF1CD422}"/>
              </a:ext>
            </a:extLst>
          </p:cNvPr>
          <p:cNvSpPr/>
          <p:nvPr/>
        </p:nvSpPr>
        <p:spPr>
          <a:xfrm>
            <a:off x="444500" y="9856537"/>
            <a:ext cx="7327903" cy="200055"/>
          </a:xfrm>
          <a:prstGeom prst="rect">
            <a:avLst/>
          </a:prstGeom>
        </p:spPr>
        <p:txBody>
          <a:bodyPr wrap="square" anchor="ctr">
            <a:spAutoFit/>
          </a:bodyPr>
          <a:lstStyle/>
          <a:p>
            <a:pPr algn="ctr"/>
            <a:r>
              <a:rPr lang="en-US" sz="700" dirty="0">
                <a:solidFill>
                  <a:schemeClr val="accent1">
                    <a:lumMod val="50000"/>
                  </a:schemeClr>
                </a:solidFill>
                <a:latin typeface="Century Gothic" panose="020B0502020202020204" pitchFamily="34" charset="0"/>
              </a:rPr>
              <a:t>Charleston Homes · 597 Old Mt. Holly Road · Suite 301 · Goose Creek, SC 29445</a:t>
            </a:r>
          </a:p>
        </p:txBody>
      </p:sp>
      <p:pic>
        <p:nvPicPr>
          <p:cNvPr id="28" name="Picture 27">
            <a:extLst>
              <a:ext uri="{FF2B5EF4-FFF2-40B4-BE49-F238E27FC236}">
                <a16:creationId xmlns:a16="http://schemas.microsoft.com/office/drawing/2014/main" id="{867F4767-2401-4E25-9CB0-E3E47AA1FE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8021" y="9250276"/>
            <a:ext cx="849342" cy="643440"/>
          </a:xfrm>
          <a:prstGeom prst="rect">
            <a:avLst/>
          </a:prstGeom>
          <a:ln w="12700">
            <a:noFill/>
          </a:ln>
          <a:effectLst/>
        </p:spPr>
      </p:pic>
      <p:pic>
        <p:nvPicPr>
          <p:cNvPr id="29" name="Picture 28">
            <a:extLst>
              <a:ext uri="{FF2B5EF4-FFF2-40B4-BE49-F238E27FC236}">
                <a16:creationId xmlns:a16="http://schemas.microsoft.com/office/drawing/2014/main" id="{8492DED7-BD0A-4511-9144-B35AC2B46A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69509" y="9250278"/>
            <a:ext cx="1250495" cy="661447"/>
          </a:xfrm>
          <a:prstGeom prst="rect">
            <a:avLst/>
          </a:prstGeom>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436</TotalTime>
  <Words>192</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Book Antiqua</vt:lpstr>
      <vt:lpstr>Century Gothic</vt:lpstr>
      <vt:lpstr>Freestyle Script</vt:lpstr>
      <vt:lpstr>Lucida Sans</vt:lpstr>
      <vt:lpstr>Trebuchet MS</vt:lpstr>
      <vt:lpstr>Wingdings</vt:lpstr>
      <vt:lpstr>Wingdings 2</vt:lpstr>
      <vt:lpstr>Wingdings 3</vt:lpstr>
      <vt:lpstr>Apex</vt:lpstr>
      <vt:lpstr>311 Hydrangea Street White Gables :: Summerville, SC 29483 MLS# 19027076 :: $239,995 3 Bed / 2½ Bath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91</cp:revision>
  <dcterms:created xsi:type="dcterms:W3CDTF">2006-08-16T00:00:00Z</dcterms:created>
  <dcterms:modified xsi:type="dcterms:W3CDTF">2020-01-07T12:52:48Z</dcterms:modified>
</cp:coreProperties>
</file>