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74" autoAdjust="0"/>
    <p:restoredTop sz="94660"/>
  </p:normalViewPr>
  <p:slideViewPr>
    <p:cSldViewPr>
      <p:cViewPr>
        <p:scale>
          <a:sx n="125" d="100"/>
          <a:sy n="125" d="100"/>
        </p:scale>
        <p:origin x="-271" y="3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7"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11/29/2022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4"/>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5"/>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0" y="2251499"/>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2" y="2251499"/>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0" y="3464562"/>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2" y="3464562"/>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1" y="2235202"/>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5" y="400474"/>
            <a:ext cx="4600575"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5"/>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11/29/2022</a:t>
            </a:fld>
            <a:endParaRPr lang="en-US"/>
          </a:p>
        </p:txBody>
      </p:sp>
      <p:sp>
        <p:nvSpPr>
          <p:cNvPr id="3" name="Footer Placeholder 2"/>
          <p:cNvSpPr>
            <a:spLocks noGrp="1"/>
          </p:cNvSpPr>
          <p:nvPr>
            <p:ph type="ftr" sz="quarter" idx="3"/>
          </p:nvPr>
        </p:nvSpPr>
        <p:spPr>
          <a:xfrm>
            <a:off x="2811780" y="9411125"/>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5"/>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t="920" b="920"/>
          <a:stretch/>
        </p:blipFill>
        <p:spPr>
          <a:xfrm>
            <a:off x="1573007" y="0"/>
            <a:ext cx="6656593" cy="4356107"/>
          </a:xfrm>
          <a:prstGeom prst="rect">
            <a:avLst/>
          </a:prstGeom>
          <a:ln>
            <a:noFill/>
          </a:ln>
          <a:effectLst>
            <a:softEdge rad="112500"/>
          </a:effectLst>
        </p:spPr>
      </p:pic>
      <p:sp>
        <p:nvSpPr>
          <p:cNvPr id="2" name="Title 1"/>
          <p:cNvSpPr>
            <a:spLocks noGrp="1"/>
          </p:cNvSpPr>
          <p:nvPr>
            <p:ph type="ctrTitle"/>
          </p:nvPr>
        </p:nvSpPr>
        <p:spPr>
          <a:xfrm>
            <a:off x="1573007" y="4344621"/>
            <a:ext cx="6656593" cy="726824"/>
          </a:xfrm>
        </p:spPr>
        <p:txBody>
          <a:bodyPr anchor="ctr">
            <a:noAutofit/>
            <a:scene3d>
              <a:camera prst="orthographicFront"/>
              <a:lightRig rig="soft" dir="t">
                <a:rot lat="0" lon="0" rev="17220000"/>
              </a:lightRig>
            </a:scene3d>
            <a:sp3d prstMaterial="softEdge"/>
          </a:bodyPr>
          <a:lstStyle/>
          <a:p>
            <a:r>
              <a:rPr lang="en-US" sz="2200" cap="none" dirty="0">
                <a:ln w="10541" cmpd="sng">
                  <a:noFill/>
                  <a:prstDash val="solid"/>
                </a:ln>
                <a:solidFill>
                  <a:schemeClr val="tx1"/>
                </a:solidFill>
                <a:effectLst/>
                <a:latin typeface="Trebuchet MS" panose="020B0603020202020204" pitchFamily="34" charset="0"/>
              </a:rPr>
              <a:t>311 Scholar Way</a:t>
            </a:r>
            <a:br>
              <a:rPr lang="en-US" sz="2200" cap="none" dirty="0">
                <a:ln w="10541" cmpd="sng">
                  <a:noFill/>
                  <a:prstDash val="solid"/>
                </a:ln>
                <a:solidFill>
                  <a:schemeClr val="tx1"/>
                </a:solidFill>
                <a:effectLst/>
                <a:latin typeface="Trebuchet MS" panose="020B0603020202020204" pitchFamily="34" charset="0"/>
              </a:rPr>
            </a:br>
            <a:r>
              <a:rPr lang="en-US" sz="1600" cap="none" dirty="0">
                <a:ln w="10541" cmpd="sng">
                  <a:noFill/>
                  <a:prstDash val="solid"/>
                </a:ln>
                <a:solidFill>
                  <a:schemeClr val="tx1"/>
                </a:solidFill>
                <a:effectLst/>
                <a:latin typeface="Trebuchet MS" panose="020B0603020202020204" pitchFamily="34" charset="0"/>
              </a:rPr>
              <a:t>Nexton | Summerville, SC 29486 | MLS# 22026361 | $490,000</a:t>
            </a:r>
            <a:endParaRPr lang="en-US" sz="1800" cap="none" dirty="0">
              <a:ln w="10541" cmpd="sng">
                <a:noFill/>
                <a:prstDash val="solid"/>
              </a:ln>
              <a:solidFill>
                <a:schemeClr val="tx1"/>
              </a:solidFill>
              <a:effectLst/>
              <a:latin typeface="Trebuchet MS" panose="020B0603020202020204" pitchFamily="34" charset="0"/>
            </a:endParaRPr>
          </a:p>
        </p:txBody>
      </p:sp>
      <p:sp>
        <p:nvSpPr>
          <p:cNvPr id="17" name="Rectangle 16"/>
          <p:cNvSpPr/>
          <p:nvPr/>
        </p:nvSpPr>
        <p:spPr>
          <a:xfrm>
            <a:off x="2546985" y="8859411"/>
            <a:ext cx="3137694" cy="1077218"/>
          </a:xfrm>
          <a:prstGeom prst="rect">
            <a:avLst/>
          </a:prstGeom>
        </p:spPr>
        <p:txBody>
          <a:bodyPr wrap="square">
            <a:spAutoFit/>
          </a:bodyPr>
          <a:lstStyle/>
          <a:p>
            <a:pPr algn="ctr"/>
            <a:r>
              <a:rPr lang="en-US" dirty="0">
                <a:latin typeface="Trebuchet MS" panose="020B0603020202020204" pitchFamily="34" charset="0"/>
              </a:rPr>
              <a:t>Brandon Ray</a:t>
            </a:r>
          </a:p>
          <a:p>
            <a:pPr algn="ctr"/>
            <a:endParaRPr lang="en-US" sz="1100" dirty="0">
              <a:latin typeface="Trebuchet MS" panose="020B0603020202020204" pitchFamily="34" charset="0"/>
            </a:endParaRPr>
          </a:p>
          <a:p>
            <a:pPr algn="ctr"/>
            <a:r>
              <a:rPr lang="en-US" sz="1100" dirty="0">
                <a:latin typeface="Trebuchet MS" panose="020B0603020202020204" pitchFamily="34" charset="0"/>
              </a:rPr>
              <a:t>(843) 499-1928</a:t>
            </a:r>
          </a:p>
          <a:p>
            <a:pPr algn="ctr"/>
            <a:r>
              <a:rPr lang="en-US" sz="1100" dirty="0">
                <a:latin typeface="Trebuchet MS" panose="020B0603020202020204" pitchFamily="34" charset="0"/>
              </a:rPr>
              <a:t>brandon.ray@carolinaone.com</a:t>
            </a:r>
          </a:p>
          <a:p>
            <a:pPr algn="ctr"/>
            <a:r>
              <a:rPr lang="en-US" sz="1100" dirty="0">
                <a:latin typeface="Trebuchet MS" panose="020B0603020202020204" pitchFamily="34" charset="0"/>
              </a:rPr>
              <a:t>www.therightrayhome.com</a:t>
            </a:r>
          </a:p>
        </p:txBody>
      </p:sp>
      <p:grpSp>
        <p:nvGrpSpPr>
          <p:cNvPr id="23" name="Group 22"/>
          <p:cNvGrpSpPr/>
          <p:nvPr/>
        </p:nvGrpSpPr>
        <p:grpSpPr>
          <a:xfrm>
            <a:off x="317636" y="8965408"/>
            <a:ext cx="1139811" cy="865227"/>
            <a:chOff x="161012" y="8996026"/>
            <a:chExt cx="1139811" cy="865227"/>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408" y="8996026"/>
              <a:ext cx="665018" cy="457200"/>
            </a:xfrm>
            <a:prstGeom prst="rect">
              <a:avLst/>
            </a:prstGeom>
          </p:spPr>
        </p:pic>
        <p:sp>
          <p:nvSpPr>
            <p:cNvPr id="18" name="Rectangle 17"/>
            <p:cNvSpPr/>
            <p:nvPr/>
          </p:nvSpPr>
          <p:spPr>
            <a:xfrm>
              <a:off x="161012" y="9491921"/>
              <a:ext cx="1139811" cy="369332"/>
            </a:xfrm>
            <a:prstGeom prst="rect">
              <a:avLst/>
            </a:prstGeom>
          </p:spPr>
          <p:txBody>
            <a:bodyPr wrap="square">
              <a:spAutoFit/>
            </a:bodyPr>
            <a:lstStyle/>
            <a:p>
              <a:pPr algn="ctr"/>
              <a:r>
                <a:rPr lang="en-US" sz="600" dirty="0">
                  <a:latin typeface="Trebuchet MS" panose="020B0603020202020204" pitchFamily="34" charset="0"/>
                </a:rPr>
                <a:t>Carolina One Real Estate</a:t>
              </a:r>
            </a:p>
            <a:p>
              <a:pPr algn="ctr"/>
              <a:r>
                <a:rPr lang="en-US" sz="600" dirty="0">
                  <a:latin typeface="Trebuchet MS" panose="020B0603020202020204" pitchFamily="34" charset="0"/>
                </a:rPr>
                <a:t>900 N Main St</a:t>
              </a:r>
            </a:p>
            <a:p>
              <a:pPr algn="ctr"/>
              <a:r>
                <a:rPr lang="en-US" sz="600" dirty="0">
                  <a:latin typeface="Trebuchet MS" panose="020B0603020202020204" pitchFamily="34" charset="0"/>
                </a:rPr>
                <a:t>Summerville, SC 29483</a:t>
              </a:r>
            </a:p>
          </p:txBody>
        </p:sp>
      </p:grpSp>
      <p:sp>
        <p:nvSpPr>
          <p:cNvPr id="21" name="Rectangle 20"/>
          <p:cNvSpPr/>
          <p:nvPr/>
        </p:nvSpPr>
        <p:spPr>
          <a:xfrm>
            <a:off x="8429224" y="3067464"/>
            <a:ext cx="2539041" cy="1015663"/>
          </a:xfrm>
          <a:prstGeom prst="rect">
            <a:avLst/>
          </a:prstGeom>
          <a:noFill/>
          <a:effectLst/>
        </p:spPr>
        <p:txBody>
          <a:bodyPr wrap="square">
            <a:spAutoFit/>
          </a:bodyPr>
          <a:lstStyle/>
          <a:p>
            <a:r>
              <a:rPr lang="en-US" b="1" i="1" dirty="0">
                <a:ln w="3175">
                  <a:solidFill>
                    <a:schemeClr val="tx1"/>
                  </a:solidFill>
                </a:ln>
                <a:solidFill>
                  <a:schemeClr val="bg1"/>
                </a:solidFill>
                <a:effectLst>
                  <a:outerShdw blurRad="38100" dist="38100" dir="2700000" algn="tl">
                    <a:srgbClr val="000000">
                      <a:alpha val="43137"/>
                    </a:srgbClr>
                  </a:outerShdw>
                </a:effectLst>
                <a:latin typeface="Trajan Pro" pitchFamily="18" charset="0"/>
              </a:rPr>
              <a:t>Open House</a:t>
            </a:r>
          </a:p>
          <a:p>
            <a:r>
              <a:rPr lang="en-US" b="1" i="1" dirty="0">
                <a:ln w="3175">
                  <a:solidFill>
                    <a:schemeClr val="tx1"/>
                  </a:solidFill>
                </a:ln>
                <a:solidFill>
                  <a:schemeClr val="bg1"/>
                </a:solidFill>
                <a:effectLst>
                  <a:outerShdw blurRad="38100" dist="38100" dir="2700000" algn="tl">
                    <a:srgbClr val="000000">
                      <a:alpha val="43137"/>
                    </a:srgbClr>
                  </a:outerShdw>
                </a:effectLst>
                <a:latin typeface="Trajan Pro" pitchFamily="18" charset="0"/>
              </a:rPr>
              <a:t>Wednesday, 7/20</a:t>
            </a:r>
          </a:p>
          <a:p>
            <a:r>
              <a:rPr lang="en-US" b="1" i="1" dirty="0">
                <a:ln w="3175">
                  <a:solidFill>
                    <a:schemeClr val="tx1"/>
                  </a:solidFill>
                </a:ln>
                <a:solidFill>
                  <a:schemeClr val="bg1"/>
                </a:solidFill>
                <a:effectLst>
                  <a:outerShdw blurRad="38100" dist="38100" dir="2700000" algn="tl">
                    <a:srgbClr val="000000">
                      <a:alpha val="43137"/>
                    </a:srgbClr>
                  </a:outerShdw>
                </a:effectLst>
                <a:latin typeface="Trajan Pro" pitchFamily="18" charset="0"/>
              </a:rPr>
              <a:t>3-5PM</a:t>
            </a:r>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6199" y="4026959"/>
            <a:ext cx="1371600" cy="914400"/>
          </a:xfrm>
          <a:prstGeom prst="rect">
            <a:avLst/>
          </a:prstGeom>
          <a:ln>
            <a:noFill/>
          </a:ln>
          <a:effectLst/>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6200" y="76199"/>
            <a:ext cx="1371601" cy="914400"/>
          </a:xfrm>
          <a:prstGeom prst="rect">
            <a:avLst/>
          </a:prstGeom>
          <a:ln>
            <a:noFill/>
          </a:ln>
          <a:effectLst/>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6199" y="2051579"/>
            <a:ext cx="1371600" cy="914400"/>
          </a:xfrm>
          <a:prstGeom prst="rect">
            <a:avLst/>
          </a:prstGeom>
          <a:ln>
            <a:noFill/>
          </a:ln>
          <a:effectLst/>
        </p:spPr>
      </p:pic>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6199" y="1063889"/>
            <a:ext cx="1371600" cy="914400"/>
          </a:xfrm>
          <a:prstGeom prst="rect">
            <a:avLst/>
          </a:prstGeom>
          <a:ln>
            <a:noFill/>
          </a:ln>
          <a:effectLst/>
        </p:spPr>
      </p:pic>
      <p:sp>
        <p:nvSpPr>
          <p:cNvPr id="5" name="Rectangle 4"/>
          <p:cNvSpPr/>
          <p:nvPr/>
        </p:nvSpPr>
        <p:spPr>
          <a:xfrm>
            <a:off x="1700966" y="99536"/>
            <a:ext cx="6400675" cy="646331"/>
          </a:xfrm>
          <a:prstGeom prst="rect">
            <a:avLst/>
          </a:prstGeom>
        </p:spPr>
        <p:txBody>
          <a:bodyPr wrap="square">
            <a:spAutoFit/>
          </a:bodyPr>
          <a:lstStyle/>
          <a:p>
            <a:r>
              <a:rPr lang="en-US" sz="1800" b="1" i="1" dirty="0">
                <a:ln w="3175">
                  <a:solidFill>
                    <a:schemeClr val="tx2"/>
                  </a:solidFill>
                </a:ln>
                <a:solidFill>
                  <a:schemeClr val="bg1"/>
                </a:solidFill>
                <a:effectLst>
                  <a:outerShdw blurRad="38100" dist="38100" dir="2700000" algn="tl">
                    <a:srgbClr val="000000">
                      <a:alpha val="43137"/>
                    </a:srgbClr>
                  </a:outerShdw>
                </a:effectLst>
                <a:latin typeface="Trajan Pro" panose="02020502050506020301" pitchFamily="18" charset="0"/>
              </a:rPr>
              <a:t>BROKER OPEN HOUSE, 12/1, 12-1:30!</a:t>
            </a:r>
          </a:p>
          <a:p>
            <a:r>
              <a:rPr lang="en-US" sz="1800" b="1" i="1" dirty="0">
                <a:ln w="3175">
                  <a:solidFill>
                    <a:schemeClr val="tx2"/>
                  </a:solidFill>
                </a:ln>
                <a:solidFill>
                  <a:schemeClr val="bg1"/>
                </a:solidFill>
                <a:effectLst>
                  <a:outerShdw blurRad="38100" dist="38100" dir="2700000" algn="tl">
                    <a:srgbClr val="000000">
                      <a:alpha val="43137"/>
                    </a:srgbClr>
                  </a:outerShdw>
                </a:effectLst>
                <a:latin typeface="Trajan Pro" panose="02020502050506020301" pitchFamily="18" charset="0"/>
              </a:rPr>
              <a:t>$1500 AGENT BONUS!</a:t>
            </a:r>
            <a:endParaRPr lang="en-US" sz="1400" b="1" i="1" dirty="0">
              <a:ln w="3175">
                <a:solidFill>
                  <a:schemeClr val="tx2"/>
                </a:solidFill>
              </a:ln>
              <a:solidFill>
                <a:schemeClr val="bg1"/>
              </a:solidFill>
              <a:effectLst>
                <a:outerShdw blurRad="38100" dist="38100" dir="2700000" algn="tl">
                  <a:srgbClr val="000000">
                    <a:alpha val="43137"/>
                  </a:srgbClr>
                </a:outerShdw>
              </a:effectLst>
              <a:latin typeface="Trajan Pro" panose="02020502050506020301" pitchFamily="18" charset="0"/>
            </a:endParaRPr>
          </a:p>
        </p:txBody>
      </p:sp>
      <p:pic>
        <p:nvPicPr>
          <p:cNvPr id="11" name="Picture 10"/>
          <p:cNvPicPr>
            <a:picLocks noChangeAspect="1"/>
          </p:cNvPicPr>
          <p:nvPr/>
        </p:nvPicPr>
        <p:blipFill rotWithShape="1">
          <a:blip r:embed="rId8" cstate="print">
            <a:extLst>
              <a:ext uri="{28A0092B-C50C-407E-A947-70E740481C1C}">
                <a14:useLocalDpi xmlns:a14="http://schemas.microsoft.com/office/drawing/2010/main" val="0"/>
              </a:ext>
            </a:extLst>
          </a:blip>
          <a:srcRect l="8069" r="14086"/>
          <a:stretch/>
        </p:blipFill>
        <p:spPr>
          <a:xfrm>
            <a:off x="6787053" y="8859411"/>
            <a:ext cx="1066800" cy="978408"/>
          </a:xfrm>
          <a:prstGeom prst="rect">
            <a:avLst/>
          </a:prstGeom>
        </p:spPr>
      </p:pic>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6199" y="6002339"/>
            <a:ext cx="1371599" cy="914400"/>
          </a:xfrm>
          <a:prstGeom prst="rect">
            <a:avLst/>
          </a:prstGeom>
          <a:ln>
            <a:noFill/>
          </a:ln>
          <a:effectLst/>
        </p:spPr>
      </p:pic>
      <p:pic>
        <p:nvPicPr>
          <p:cNvPr id="30" name="Picture 29"/>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6198" y="6990029"/>
            <a:ext cx="1370932" cy="914400"/>
          </a:xfrm>
          <a:prstGeom prst="rect">
            <a:avLst/>
          </a:prstGeom>
          <a:ln>
            <a:noFill/>
          </a:ln>
          <a:effectLst/>
        </p:spPr>
      </p:pic>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6197" y="7977719"/>
            <a:ext cx="1368413" cy="914400"/>
          </a:xfrm>
          <a:prstGeom prst="rect">
            <a:avLst/>
          </a:prstGeom>
          <a:ln>
            <a:noFill/>
          </a:ln>
          <a:effectLst/>
        </p:spPr>
      </p:pic>
      <p:pic>
        <p:nvPicPr>
          <p:cNvPr id="20" name="Picture 19">
            <a:extLst>
              <a:ext uri="{FF2B5EF4-FFF2-40B4-BE49-F238E27FC236}">
                <a16:creationId xmlns:a16="http://schemas.microsoft.com/office/drawing/2014/main" id="{8655F83D-A36D-4128-BF05-2A4E47B52BC5}"/>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76199" y="5014649"/>
            <a:ext cx="1371599" cy="914400"/>
          </a:xfrm>
          <a:prstGeom prst="rect">
            <a:avLst/>
          </a:prstGeom>
          <a:ln>
            <a:noFill/>
          </a:ln>
          <a:effectLst/>
        </p:spPr>
      </p:pic>
      <p:sp>
        <p:nvSpPr>
          <p:cNvPr id="3" name="Subtitle 2"/>
          <p:cNvSpPr>
            <a:spLocks noGrp="1"/>
          </p:cNvSpPr>
          <p:nvPr>
            <p:ph type="subTitle" idx="1"/>
          </p:nvPr>
        </p:nvSpPr>
        <p:spPr>
          <a:xfrm>
            <a:off x="1573007" y="5071444"/>
            <a:ext cx="6656594" cy="3691499"/>
          </a:xfrm>
        </p:spPr>
        <p:txBody>
          <a:bodyPr anchor="ctr">
            <a:noAutofit/>
          </a:bodyPr>
          <a:lstStyle/>
          <a:p>
            <a:r>
              <a:rPr lang="en-US" sz="1200" dirty="0">
                <a:latin typeface="Trebuchet MS" panose="020B0603020202020204" pitchFamily="34" charset="0"/>
              </a:rPr>
              <a:t>Amazing location! This Charleston style home is located in the heart of Nexton with easy access to the interstate, restaurants, shopping, schools, miles of bike trails, and so much more! The home offers 3 bedrooms (master downstairs), 2.5 bathrooms, a separate office, and 2580 sq ft of living space. Approaching you will notice pristine landscaping and the extra care taken to maintain this lovely home. Enter the home through the wonderful foyer, the office is to your left and is filled with ample amounts of natural light. To your right is a spacious dining area with a walk-through to the kitchen. An open concept kitchen and living area is a great space to entertain or enjoy family gatherings. The kitchen has plenty of cabinet space for all your cooking accessories along with plenty of counter space to cook those delicious meals. Congregate around the island while socializing and cooking or pull up a stool at the bar height peninsula and grab a quick bite to eat. The large living area has a patio door that leads out to beautiful screened in patio and fenced in yard. Enjoy your morning coffee in the screened in patio, or just relax and enjoy the outdoors bug free. The first-floor master bedroom has an </a:t>
            </a:r>
            <a:r>
              <a:rPr lang="en-US" sz="1200" dirty="0" err="1">
                <a:latin typeface="Trebuchet MS" panose="020B0603020202020204" pitchFamily="34" charset="0"/>
              </a:rPr>
              <a:t>en</a:t>
            </a:r>
            <a:r>
              <a:rPr lang="en-US" sz="1200" dirty="0">
                <a:latin typeface="Trebuchet MS" panose="020B0603020202020204" pitchFamily="34" charset="0"/>
              </a:rPr>
              <a:t>-suite with dual vanities, and a tiled shower with a shower bench. Upstairs offers two generously sized bedrooms and a large full-sized bathroom with a tub/shower combo. Come see this beautiful home and all it has to offer as soon as possible; you don't want to let this one pass you by! Nexton is a growing community offering many amenities for any lifestyle, and this home is in the heart of it all.</a:t>
            </a:r>
          </a:p>
        </p:txBody>
      </p:sp>
      <p:pic>
        <p:nvPicPr>
          <p:cNvPr id="22" name="Picture 21">
            <a:extLst>
              <a:ext uri="{FF2B5EF4-FFF2-40B4-BE49-F238E27FC236}">
                <a16:creationId xmlns:a16="http://schemas.microsoft.com/office/drawing/2014/main" id="{E663D299-70E4-584F-6F7D-2BB15B6CD477}"/>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76199" y="3039269"/>
            <a:ext cx="1370932" cy="914400"/>
          </a:xfrm>
          <a:prstGeom prst="rect">
            <a:avLst/>
          </a:prstGeom>
          <a:ln>
            <a:noFill/>
          </a:ln>
          <a:effec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262</TotalTime>
  <Words>380</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Book Antiqua</vt:lpstr>
      <vt:lpstr>Lucida Sans</vt:lpstr>
      <vt:lpstr>Trajan Pro</vt:lpstr>
      <vt:lpstr>Trebuchet MS</vt:lpstr>
      <vt:lpstr>Wingdings</vt:lpstr>
      <vt:lpstr>Wingdings 2</vt:lpstr>
      <vt:lpstr>Wingdings 3</vt:lpstr>
      <vt:lpstr>Apex</vt:lpstr>
      <vt:lpstr>311 Scholar Way Nexton | Summerville, SC 29486 | MLS# 22026361 | $490,000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47</cp:revision>
  <dcterms:created xsi:type="dcterms:W3CDTF">2006-08-16T00:00:00Z</dcterms:created>
  <dcterms:modified xsi:type="dcterms:W3CDTF">2022-11-30T00:12:40Z</dcterms:modified>
</cp:coreProperties>
</file>