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 JULIAN" pitchFamily="2" charset="0"/>
              </a:rPr>
              <a:t>Walk </a:t>
            </a:r>
            <a:r>
              <a:rPr lang="en-US" sz="2800" b="1" dirty="0" smtClean="0">
                <a:latin typeface="AR JULIAN" pitchFamily="2" charset="0"/>
              </a:rPr>
              <a:t>To The Beach</a:t>
            </a:r>
          </a:p>
          <a:p>
            <a:pPr algn="ctr"/>
            <a:r>
              <a:rPr lang="en-US" sz="2400" b="1" dirty="0" smtClean="0">
                <a:latin typeface="AR JULIAN" pitchFamily="2" charset="0"/>
              </a:rPr>
              <a:t>$628,900</a:t>
            </a:r>
          </a:p>
          <a:p>
            <a:pPr algn="ctr"/>
            <a:r>
              <a:rPr lang="en-US" b="1" dirty="0" smtClean="0">
                <a:latin typeface="AR JULIAN" pitchFamily="2" charset="0"/>
              </a:rPr>
              <a:t>The Village At Wild Dunes</a:t>
            </a:r>
          </a:p>
          <a:p>
            <a:pPr algn="ctr"/>
            <a:r>
              <a:rPr lang="en-US" sz="1400" dirty="0" smtClean="0">
                <a:latin typeface="AR JULIAN" pitchFamily="2" charset="0"/>
              </a:rPr>
              <a:t>FOUR DIAMOND GATED </a:t>
            </a:r>
            <a:r>
              <a:rPr lang="en-US" sz="1400" dirty="0" smtClean="0">
                <a:latin typeface="AR JULIAN" pitchFamily="2" charset="0"/>
              </a:rPr>
              <a:t>RESORT</a:t>
            </a:r>
            <a:endParaRPr lang="en-US" sz="1400" dirty="0" smtClean="0">
              <a:latin typeface="AR JULIAN" pitchFamily="2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28600" y="4724400"/>
            <a:ext cx="7391400" cy="1767843"/>
            <a:chOff x="228600" y="5330684"/>
            <a:chExt cx="7391400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0628" y="5413511"/>
              <a:ext cx="2590972" cy="165826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6076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537447"/>
            <a:ext cx="7315200" cy="295835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4191000"/>
            <a:ext cx="7772400" cy="3231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solidFill>
                  <a:schemeClr val="bg1"/>
                </a:solidFill>
                <a:latin typeface="AR JULIAN" pitchFamily="2" charset="0"/>
              </a:rPr>
              <a:t>High End 2BR Condo Generates Approximately $70K* in Rental Income Per Year</a:t>
            </a:r>
            <a:endParaRPr lang="en-US" sz="15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65532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World's Best Hotel For Families by Travel &amp; Leisure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Top Resort in Southern US by </a:t>
            </a:r>
            <a:r>
              <a:rPr lang="en-US" sz="1800" b="1" dirty="0" err="1">
                <a:solidFill>
                  <a:srgbClr val="E46C0A"/>
                </a:solidFill>
              </a:rPr>
              <a:t>Conde</a:t>
            </a:r>
            <a:r>
              <a:rPr lang="en-US" sz="1800" b="1" dirty="0">
                <a:solidFill>
                  <a:srgbClr val="E46C0A"/>
                </a:solidFill>
              </a:rPr>
              <a:t> Nast Traveller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52400" y="89397"/>
            <a:ext cx="2667000" cy="1434603"/>
          </a:xfrm>
          <a:prstGeom prst="ellipse">
            <a:avLst/>
          </a:prstGeom>
          <a:effectLst/>
        </p:spPr>
      </p:pic>
      <p:sp>
        <p:nvSpPr>
          <p:cNvPr id="9" name="Rectangle 8"/>
          <p:cNvSpPr/>
          <p:nvPr/>
        </p:nvSpPr>
        <p:spPr>
          <a:xfrm>
            <a:off x="5486400" y="7543800"/>
            <a:ext cx="1600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r"/>
            <a:r>
              <a:rPr lang="en-US" sz="12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sz="1200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r"/>
            <a:r>
              <a:rPr lang="en-US" sz="12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250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010400" y="9525000"/>
            <a:ext cx="251212" cy="229271"/>
          </a:xfrm>
          <a:prstGeom prst="rect">
            <a:avLst/>
          </a:prstGeom>
        </p:spPr>
      </p:pic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7391400"/>
            <a:ext cx="603141" cy="934067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458200"/>
            <a:ext cx="1648404" cy="87796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52400" y="7315200"/>
            <a:ext cx="5562600" cy="249299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300" dirty="0" smtClean="0"/>
              <a:t>Beautiful </a:t>
            </a:r>
            <a:r>
              <a:rPr lang="en-US" sz="1300" dirty="0"/>
              <a:t>2BR w/desirable </a:t>
            </a:r>
            <a:r>
              <a:rPr lang="en-US" sz="1300" dirty="0" smtClean="0"/>
              <a:t>open floor </a:t>
            </a:r>
            <a:r>
              <a:rPr lang="en-US" sz="1300" dirty="0"/>
              <a:t>plan; corner </a:t>
            </a:r>
            <a:r>
              <a:rPr lang="en-US" sz="1300" dirty="0" smtClean="0"/>
              <a:t>unit w/huge </a:t>
            </a:r>
            <a:r>
              <a:rPr lang="en-US" sz="1300" dirty="0"/>
              <a:t>wrap around porch overlooking newest resort pool &amp; cabana bar. </a:t>
            </a:r>
            <a:r>
              <a:rPr lang="en-US" sz="1300" dirty="0" smtClean="0"/>
              <a:t> Includes a gourmet </a:t>
            </a:r>
            <a:r>
              <a:rPr lang="en-US" sz="1300" dirty="0"/>
              <a:t>kitchen </a:t>
            </a:r>
            <a:r>
              <a:rPr lang="en-US" sz="1300" dirty="0" smtClean="0"/>
              <a:t>w/granite </a:t>
            </a:r>
            <a:r>
              <a:rPr lang="en-US" sz="1300" dirty="0"/>
              <a:t>countertops, stainless steel appliances &amp; overhang for bar stools. The dining area is large enough for a table for six &amp; is situated adjacent to the Family room area complete with designer furnishings, TV and a pull out sofa bed. The </a:t>
            </a:r>
            <a:r>
              <a:rPr lang="en-US" sz="1300" dirty="0" smtClean="0"/>
              <a:t>space </a:t>
            </a:r>
            <a:r>
              <a:rPr lang="en-US" sz="1300" dirty="0"/>
              <a:t>allows plenty of room to entertain family &amp;</a:t>
            </a:r>
            <a:r>
              <a:rPr lang="en-US" sz="1300" dirty="0" smtClean="0"/>
              <a:t> </a:t>
            </a:r>
            <a:r>
              <a:rPr lang="en-US" sz="1300" dirty="0"/>
              <a:t>friends complete with a decorator flair. Primary residence, investment or 2nd home! </a:t>
            </a:r>
            <a:r>
              <a:rPr lang="en-US" sz="1300" dirty="0" smtClean="0"/>
              <a:t>The </a:t>
            </a:r>
            <a:r>
              <a:rPr lang="en-US" sz="1300" dirty="0"/>
              <a:t>Village has the best of both worlds; clean high-end units w/excellent amenities but not subject to erosion issues &amp; protected </a:t>
            </a:r>
            <a:r>
              <a:rPr lang="en-US" sz="1300" dirty="0" smtClean="0"/>
              <a:t>w/concrete &amp; steel construction</a:t>
            </a:r>
            <a:r>
              <a:rPr lang="en-US" sz="1300" dirty="0"/>
              <a:t>.</a:t>
            </a:r>
            <a:r>
              <a:rPr lang="en-US" sz="1300" dirty="0" smtClean="0"/>
              <a:t> </a:t>
            </a:r>
            <a:r>
              <a:rPr lang="en-US" sz="1300" dirty="0"/>
              <a:t>Village owners have access to full resort amenities, owners' BEACH HOUSE &amp; award-winning services. Don't miss this opportunity to purchase real estate in the very heart of a private, gated, full-service island resort</a:t>
            </a:r>
            <a:r>
              <a:rPr lang="en-US" sz="1300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219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 JULIAN</vt:lpstr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64</cp:revision>
  <cp:lastPrinted>2015-06-15T22:25:27Z</cp:lastPrinted>
  <dcterms:created xsi:type="dcterms:W3CDTF">2006-08-16T00:00:00Z</dcterms:created>
  <dcterms:modified xsi:type="dcterms:W3CDTF">2016-02-18T17:18:54Z</dcterms:modified>
</cp:coreProperties>
</file>