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B74B"/>
    <a:srgbClr val="F3AF35"/>
    <a:srgbClr val="F783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2220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95600" y="0"/>
            <a:ext cx="4876800" cy="1447800"/>
          </a:xfrm>
          <a:prstGeom prst="rect">
            <a:avLst/>
          </a:prstGeom>
          <a:solidFill>
            <a:srgbClr val="F7833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sz="3000" dirty="0" smtClean="0">
              <a:latin typeface="AR JULIAN" pitchFamily="2" charset="0"/>
            </a:endParaRPr>
          </a:p>
          <a:p>
            <a:pPr algn="r"/>
            <a:r>
              <a:rPr lang="en-US" sz="3200" b="1" dirty="0" smtClean="0">
                <a:latin typeface="AR JULIAN" pitchFamily="2" charset="0"/>
              </a:rPr>
              <a:t>Walk To Beach </a:t>
            </a:r>
          </a:p>
          <a:p>
            <a:pPr algn="r"/>
            <a:r>
              <a:rPr lang="en-US" sz="2500" b="1" dirty="0" smtClean="0">
                <a:latin typeface="AR JULIAN" pitchFamily="2" charset="0"/>
              </a:rPr>
              <a:t>The Village At Wild Dunes</a:t>
            </a:r>
          </a:p>
          <a:p>
            <a:pPr algn="r"/>
            <a:r>
              <a:rPr lang="en-US" sz="1800" dirty="0" smtClean="0">
                <a:latin typeface="AR JULIAN" pitchFamily="2" charset="0"/>
              </a:rPr>
              <a:t>Priced to SELL at $599,900</a:t>
            </a:r>
          </a:p>
          <a:p>
            <a:pPr algn="just"/>
            <a:endParaRPr lang="en-US" sz="2800" dirty="0" smtClean="0">
              <a:solidFill>
                <a:schemeClr val="accent1"/>
              </a:solidFill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28600" y="4724400"/>
            <a:ext cx="7391400" cy="1767843"/>
            <a:chOff x="228600" y="5330684"/>
            <a:chExt cx="7391400" cy="1755916"/>
          </a:xfrm>
          <a:noFill/>
          <a:effectLst/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8600" y="5330684"/>
              <a:ext cx="2153924" cy="175591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90628" y="5413511"/>
              <a:ext cx="2590972" cy="165826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66076" y="5330684"/>
              <a:ext cx="2153924" cy="175591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8600" y="1537447"/>
            <a:ext cx="7315200" cy="2958353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0" y="4191000"/>
            <a:ext cx="7772400" cy="338554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 smtClean="0">
                <a:solidFill>
                  <a:schemeClr val="bg1"/>
                </a:solidFill>
                <a:latin typeface="AR JULIAN" pitchFamily="2" charset="0"/>
              </a:rPr>
              <a:t>High End 2BR Condo In Four Diamond Gated Resort</a:t>
            </a:r>
            <a:endParaRPr lang="en-US" sz="1600" dirty="0">
              <a:solidFill>
                <a:schemeClr val="bg1"/>
              </a:solidFill>
              <a:latin typeface="AR JULIAN" pitchFamily="2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28600" y="6553200"/>
            <a:ext cx="7391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 smtClean="0">
                <a:solidFill>
                  <a:srgbClr val="E46C0A"/>
                </a:solidFill>
              </a:rPr>
              <a:t>*Voted </a:t>
            </a:r>
            <a:r>
              <a:rPr lang="en-US" sz="1800" b="1" dirty="0">
                <a:solidFill>
                  <a:srgbClr val="E46C0A"/>
                </a:solidFill>
              </a:rPr>
              <a:t>World's Best Hotel For Families by Travel &amp; Leisure in 2012-</a:t>
            </a:r>
            <a:r>
              <a:rPr lang="en-US" sz="1800" b="1" dirty="0" smtClean="0">
                <a:solidFill>
                  <a:srgbClr val="E46C0A"/>
                </a:solidFill>
              </a:rPr>
              <a:t>2015</a:t>
            </a:r>
            <a:endParaRPr lang="en-US" sz="1800" b="1" dirty="0">
              <a:solidFill>
                <a:srgbClr val="E46C0A"/>
              </a:solidFill>
            </a:endParaRPr>
          </a:p>
          <a:p>
            <a:r>
              <a:rPr lang="en-US" sz="1800" b="1" dirty="0" smtClean="0">
                <a:solidFill>
                  <a:srgbClr val="E46C0A"/>
                </a:solidFill>
              </a:rPr>
              <a:t>*Voted </a:t>
            </a:r>
            <a:r>
              <a:rPr lang="en-US" sz="1800" b="1" dirty="0">
                <a:solidFill>
                  <a:srgbClr val="E46C0A"/>
                </a:solidFill>
              </a:rPr>
              <a:t>Top Resort in Southern US by </a:t>
            </a:r>
            <a:r>
              <a:rPr lang="en-US" sz="1800" b="1" dirty="0" err="1">
                <a:solidFill>
                  <a:srgbClr val="E46C0A"/>
                </a:solidFill>
              </a:rPr>
              <a:t>Conde</a:t>
            </a:r>
            <a:r>
              <a:rPr lang="en-US" sz="1800" b="1" dirty="0">
                <a:solidFill>
                  <a:srgbClr val="E46C0A"/>
                </a:solidFill>
              </a:rPr>
              <a:t> Nast Traveller in 2012-</a:t>
            </a:r>
            <a:r>
              <a:rPr lang="en-US" sz="1800" b="1" dirty="0" smtClean="0">
                <a:solidFill>
                  <a:srgbClr val="E46C0A"/>
                </a:solidFill>
              </a:rPr>
              <a:t>2015</a:t>
            </a:r>
            <a:endParaRPr lang="en-US" sz="1800" b="1" dirty="0">
              <a:solidFill>
                <a:srgbClr val="E46C0A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0" b="-2500"/>
          <a:stretch/>
        </p:blipFill>
        <p:spPr>
          <a:xfrm>
            <a:off x="152400" y="89397"/>
            <a:ext cx="2667000" cy="1434603"/>
          </a:xfrm>
          <a:prstGeom prst="ellipse">
            <a:avLst/>
          </a:prstGeom>
          <a:effectLst/>
        </p:spPr>
      </p:pic>
      <p:sp>
        <p:nvSpPr>
          <p:cNvPr id="9" name="Rectangle 8"/>
          <p:cNvSpPr/>
          <p:nvPr/>
        </p:nvSpPr>
        <p:spPr>
          <a:xfrm>
            <a:off x="5486400" y="7543800"/>
            <a:ext cx="16002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b="1" dirty="0" smtClean="0">
                <a:solidFill>
                  <a:srgbClr val="F78330"/>
                </a:solidFill>
                <a:latin typeface="Trebuchet MS" panose="020B0603020202020204" pitchFamily="34" charset="0"/>
              </a:rPr>
              <a:t>Margaret Hekker</a:t>
            </a:r>
          </a:p>
          <a:p>
            <a:pPr algn="r"/>
            <a:r>
              <a:rPr lang="en-US" sz="1200" dirty="0" smtClean="0">
                <a:solidFill>
                  <a:srgbClr val="F78330"/>
                </a:solidFill>
                <a:latin typeface="Trebuchet MS" pitchFamily="34" charset="0"/>
              </a:rPr>
              <a:t>BIC/Realtor</a:t>
            </a:r>
            <a:r>
              <a:rPr lang="en-US" sz="1200" b="1" dirty="0">
                <a:solidFill>
                  <a:srgbClr val="F78330"/>
                </a:solidFill>
                <a:latin typeface="Trebuchet MS" panose="020B0603020202020204" pitchFamily="34" charset="0"/>
              </a:rPr>
              <a:t> </a:t>
            </a:r>
          </a:p>
          <a:p>
            <a:pPr algn="r"/>
            <a:r>
              <a:rPr lang="en-US" sz="1200" dirty="0" smtClean="0">
                <a:solidFill>
                  <a:srgbClr val="F78330"/>
                </a:solidFill>
                <a:latin typeface="Trebuchet MS" panose="020B0603020202020204" pitchFamily="34" charset="0"/>
              </a:rPr>
              <a:t>843-296-7520</a:t>
            </a:r>
          </a:p>
          <a:p>
            <a:pPr algn="ctr"/>
            <a:endParaRPr lang="en-US" sz="1400" dirty="0">
              <a:solidFill>
                <a:srgbClr val="F78330"/>
              </a:solidFill>
              <a:latin typeface="Trebuchet MS" panose="020B0603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06"/>
          <a:stretch/>
        </p:blipFill>
        <p:spPr>
          <a:xfrm>
            <a:off x="7315200" y="9525000"/>
            <a:ext cx="251212" cy="2577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69" t="19791" r="13369" b="19791"/>
          <a:stretch/>
        </p:blipFill>
        <p:spPr>
          <a:xfrm>
            <a:off x="7010400" y="9525000"/>
            <a:ext cx="251212" cy="229271"/>
          </a:xfrm>
          <a:prstGeom prst="rect">
            <a:avLst/>
          </a:prstGeom>
        </p:spPr>
      </p:pic>
      <p:pic>
        <p:nvPicPr>
          <p:cNvPr id="16" name="Picture 15" descr="IMG_3199.JPG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400" y="7391400"/>
            <a:ext cx="603141" cy="934067"/>
          </a:xfrm>
          <a:prstGeom prst="rect">
            <a:avLst/>
          </a:prstGeom>
        </p:spPr>
      </p:pic>
      <p:pic>
        <p:nvPicPr>
          <p:cNvPr id="18" name="Picture 17" descr="final copy 2.jpg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8458200"/>
            <a:ext cx="1648404" cy="877963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52400" y="7315200"/>
            <a:ext cx="5562600" cy="2492990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300" dirty="0" smtClean="0"/>
              <a:t>Beautiful </a:t>
            </a:r>
            <a:r>
              <a:rPr lang="en-US" sz="1300" dirty="0"/>
              <a:t>2BR w/desirable </a:t>
            </a:r>
            <a:r>
              <a:rPr lang="en-US" sz="1300" dirty="0" smtClean="0"/>
              <a:t>open floor </a:t>
            </a:r>
            <a:r>
              <a:rPr lang="en-US" sz="1300" dirty="0"/>
              <a:t>plan; corner </a:t>
            </a:r>
            <a:r>
              <a:rPr lang="en-US" sz="1300" dirty="0" smtClean="0"/>
              <a:t>unit w/huge </a:t>
            </a:r>
            <a:r>
              <a:rPr lang="en-US" sz="1300" dirty="0"/>
              <a:t>wrap around porch overlooking newest resort pool &amp; cabana bar. </a:t>
            </a:r>
            <a:r>
              <a:rPr lang="en-US" sz="1300" dirty="0" smtClean="0"/>
              <a:t> Includes a gourmet </a:t>
            </a:r>
            <a:r>
              <a:rPr lang="en-US" sz="1300" dirty="0"/>
              <a:t>kitchen </a:t>
            </a:r>
            <a:r>
              <a:rPr lang="en-US" sz="1300" dirty="0" smtClean="0"/>
              <a:t>w/granite </a:t>
            </a:r>
            <a:r>
              <a:rPr lang="en-US" sz="1300" dirty="0"/>
              <a:t>countertops, stainless steel appliances &amp; overhang for bar stools. The dining area is large enough for a table for six &amp; is situated adjacent to the Family room area complete with designer furnishings, TV and a pull out sofa bed. The </a:t>
            </a:r>
            <a:r>
              <a:rPr lang="en-US" sz="1300" dirty="0" smtClean="0"/>
              <a:t>space </a:t>
            </a:r>
            <a:r>
              <a:rPr lang="en-US" sz="1300" dirty="0"/>
              <a:t>allows plenty of room to entertain family &amp;</a:t>
            </a:r>
            <a:r>
              <a:rPr lang="en-US" sz="1300" dirty="0" smtClean="0"/>
              <a:t> </a:t>
            </a:r>
            <a:r>
              <a:rPr lang="en-US" sz="1300" dirty="0"/>
              <a:t>friends complete with a decorator flair. Primary residence, investment or 2nd home! </a:t>
            </a:r>
            <a:r>
              <a:rPr lang="en-US" sz="1300" dirty="0" smtClean="0"/>
              <a:t>The </a:t>
            </a:r>
            <a:r>
              <a:rPr lang="en-US" sz="1300" dirty="0"/>
              <a:t>Village has the best of both worlds; clean high-end units w/excellent amenities but not subject to erosion issues &amp; protected </a:t>
            </a:r>
            <a:r>
              <a:rPr lang="en-US" sz="1300" dirty="0" smtClean="0"/>
              <a:t>w/concrete &amp; steel construction</a:t>
            </a:r>
            <a:r>
              <a:rPr lang="en-US" sz="1300" dirty="0"/>
              <a:t>.</a:t>
            </a:r>
            <a:r>
              <a:rPr lang="en-US" sz="1300" dirty="0" smtClean="0"/>
              <a:t> </a:t>
            </a:r>
            <a:r>
              <a:rPr lang="en-US" sz="1300" dirty="0"/>
              <a:t>Village owners have access to full resort amenities, owners' BEACH HOUSE &amp; award-winning services. Don't miss this opportunity to purchase real estate in the very heart of a private, gated, full-service island resort</a:t>
            </a:r>
            <a:r>
              <a:rPr lang="en-US" sz="1300" dirty="0" smtClean="0"/>
              <a:t>!  Gross rental income is $68K.</a:t>
            </a:r>
          </a:p>
        </p:txBody>
      </p:sp>
    </p:spTree>
    <p:extLst>
      <p:ext uri="{BB962C8B-B14F-4D97-AF65-F5344CB8AC3E}">
        <p14:creationId xmlns:p14="http://schemas.microsoft.com/office/powerpoint/2010/main" val="4039533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</TotalTime>
  <Words>220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 JULIAN</vt:lpstr>
      <vt:lpstr>Arial</vt:lpstr>
      <vt:lpstr>Calibri</vt:lpstr>
      <vt:lpstr>Trebuchet MS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63</cp:revision>
  <cp:lastPrinted>2015-06-15T22:25:27Z</cp:lastPrinted>
  <dcterms:created xsi:type="dcterms:W3CDTF">2006-08-16T00:00:00Z</dcterms:created>
  <dcterms:modified xsi:type="dcterms:W3CDTF">2016-04-04T10:42:50Z</dcterms:modified>
</cp:coreProperties>
</file>