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C0C0C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1" d="100"/>
          <a:sy n="51" d="100"/>
        </p:scale>
        <p:origin x="2628" y="9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1/21/2016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96200"/>
            <a:ext cx="7772400" cy="23622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02" y="2755689"/>
            <a:ext cx="7772400" cy="637459"/>
          </a:xfrm>
        </p:spPr>
        <p:txBody>
          <a:bodyPr anchor="t">
            <a:normAutofit lnSpcReduction="10000"/>
          </a:bodyPr>
          <a:lstStyle/>
          <a:p>
            <a:pPr fontAlgn="base"/>
            <a:r>
              <a:rPr lang="en-US" sz="1800" b="1" dirty="0">
                <a:solidFill>
                  <a:schemeClr val="tx1">
                    <a:lumMod val="75000"/>
                    <a:lumOff val="25000"/>
                  </a:schemeClr>
                </a:solidFill>
              </a:rPr>
              <a:t>312 Shoals Drive</a:t>
            </a:r>
          </a:p>
          <a:p>
            <a:pPr fontAlgn="base"/>
            <a:r>
              <a:rPr lang="en-US" sz="1600" dirty="0">
                <a:solidFill>
                  <a:schemeClr val="tx1">
                    <a:lumMod val="75000"/>
                    <a:lumOff val="25000"/>
                  </a:schemeClr>
                </a:solidFill>
              </a:rPr>
              <a:t>Grassy </a:t>
            </a:r>
            <a:r>
              <a:rPr lang="en-US" sz="1600" dirty="0" smtClean="0">
                <a:solidFill>
                  <a:schemeClr val="tx1">
                    <a:lumMod val="75000"/>
                    <a:lumOff val="25000"/>
                  </a:schemeClr>
                </a:solidFill>
              </a:rPr>
              <a:t>Creek | Mount </a:t>
            </a:r>
            <a:r>
              <a:rPr lang="en-US" sz="1600" dirty="0">
                <a:solidFill>
                  <a:schemeClr val="tx1">
                    <a:lumMod val="75000"/>
                    <a:lumOff val="25000"/>
                  </a:schemeClr>
                </a:solidFill>
              </a:rPr>
              <a:t>Pleasant, SC </a:t>
            </a:r>
            <a:r>
              <a:rPr lang="en-US" sz="1600" dirty="0" smtClean="0">
                <a:solidFill>
                  <a:schemeClr val="tx1">
                    <a:lumMod val="75000"/>
                    <a:lumOff val="25000"/>
                  </a:schemeClr>
                </a:solidFill>
              </a:rPr>
              <a:t>29464 | MLS</a:t>
            </a:r>
            <a:r>
              <a:rPr lang="en-US" sz="1600" dirty="0">
                <a:solidFill>
                  <a:schemeClr val="tx1">
                    <a:lumMod val="75000"/>
                    <a:lumOff val="25000"/>
                  </a:schemeClr>
                </a:solidFill>
              </a:rPr>
              <a:t># </a:t>
            </a:r>
            <a:r>
              <a:rPr lang="en-US" sz="1600" dirty="0" smtClean="0">
                <a:solidFill>
                  <a:schemeClr val="tx1">
                    <a:lumMod val="75000"/>
                    <a:lumOff val="25000"/>
                  </a:schemeClr>
                </a:solidFill>
              </a:rPr>
              <a:t>15017005 | $824,900</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01000" y="7543800"/>
            <a:ext cx="2987040" cy="6035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7730" y="7696200"/>
            <a:ext cx="3934670" cy="2362200"/>
          </a:xfrm>
          <a:prstGeom prst="rect">
            <a:avLst/>
          </a:prstGeom>
        </p:spPr>
      </p:pic>
      <p:sp>
        <p:nvSpPr>
          <p:cNvPr id="8" name="Rectangle 7"/>
          <p:cNvSpPr/>
          <p:nvPr/>
        </p:nvSpPr>
        <p:spPr>
          <a:xfrm>
            <a:off x="30480" y="8092470"/>
            <a:ext cx="3951723" cy="1569660"/>
          </a:xfrm>
          <a:prstGeom prst="rect">
            <a:avLst/>
          </a:prstGeom>
        </p:spPr>
        <p:txBody>
          <a:bodyPr wrap="none">
            <a:spAutoFit/>
          </a:bodyPr>
          <a:lstStyle/>
          <a:p>
            <a:pPr fontAlgn="base"/>
            <a:r>
              <a:rPr lang="en-US" sz="1200" dirty="0" err="1">
                <a:solidFill>
                  <a:schemeClr val="bg1"/>
                </a:solidFill>
                <a:effectLst>
                  <a:outerShdw blurRad="38100" dist="38100" dir="2700000" algn="tl">
                    <a:srgbClr val="000000">
                      <a:alpha val="43137"/>
                    </a:srgbClr>
                  </a:outerShdw>
                </a:effectLst>
                <a:latin typeface="Eras Demi ITC" panose="020B0805030504020804" pitchFamily="34" charset="0"/>
              </a:rPr>
              <a:t>Apx</a:t>
            </a:r>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 </a:t>
            </a:r>
            <a:r>
              <a:rPr lang="en-US" sz="1200" dirty="0" err="1">
                <a:solidFill>
                  <a:schemeClr val="bg1"/>
                </a:solidFill>
                <a:effectLst>
                  <a:outerShdw blurRad="38100" dist="38100" dir="2700000" algn="tl">
                    <a:srgbClr val="000000">
                      <a:alpha val="43137"/>
                    </a:srgbClr>
                  </a:outerShdw>
                </a:effectLst>
                <a:latin typeface="Eras Demi ITC" panose="020B0805030504020804" pitchFamily="34" charset="0"/>
              </a:rPr>
              <a:t>SqFt</a:t>
            </a:r>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 </a:t>
            </a:r>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3,103 </a:t>
            </a:r>
          </a:p>
          <a:p>
            <a:pPr fontAlgn="base"/>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Area</a:t>
            </a:r>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 42 - Mt Pleasant S of IOP Connector</a:t>
            </a:r>
          </a:p>
          <a:p>
            <a:pPr fontAlgn="base"/>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Bedrooms: 	5</a:t>
            </a:r>
          </a:p>
          <a:p>
            <a:pPr fontAlgn="base"/>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Baths - Total: 	3.5 </a:t>
            </a:r>
            <a:endPar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endParaRPr>
          </a:p>
          <a:p>
            <a:pPr fontAlgn="base"/>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County</a:t>
            </a:r>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 Charleston</a:t>
            </a:r>
          </a:p>
          <a:p>
            <a:pPr fontAlgn="base"/>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Tax Map #: </a:t>
            </a:r>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537-00-00-159</a:t>
            </a:r>
            <a:endParaRPr lang="en-US" sz="1200" dirty="0">
              <a:solidFill>
                <a:schemeClr val="bg1"/>
              </a:solidFill>
              <a:effectLst>
                <a:outerShdw blurRad="38100" dist="38100" dir="2700000" algn="tl">
                  <a:srgbClr val="000000">
                    <a:alpha val="43137"/>
                  </a:srgbClr>
                </a:outerShdw>
              </a:effectLst>
              <a:latin typeface="Eras Demi ITC" panose="020B0805030504020804" pitchFamily="34" charset="0"/>
            </a:endParaRPr>
          </a:p>
          <a:p>
            <a:pPr fontAlgn="base"/>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Year Built: </a:t>
            </a:r>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2005 </a:t>
            </a:r>
          </a:p>
          <a:p>
            <a:pPr fontAlgn="base"/>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Legal </a:t>
            </a:r>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Description:  </a:t>
            </a:r>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Lot </a:t>
            </a:r>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5, Phase 2, District/Ward 2-1.</a:t>
            </a:r>
            <a:endParaRPr lang="en-US" sz="800" dirty="0">
              <a:solidFill>
                <a:schemeClr val="bg1"/>
              </a:solidFill>
              <a:effectLst>
                <a:outerShdw blurRad="38100" dist="38100" dir="2700000" algn="tl">
                  <a:srgbClr val="000000">
                    <a:alpha val="43137"/>
                  </a:srgbClr>
                </a:outerShdw>
              </a:effectLst>
              <a:latin typeface="Eras Demi ITC" panose="020B0805030504020804" pitchFamily="34" charset="0"/>
            </a:endParaRPr>
          </a:p>
        </p:txBody>
      </p:sp>
      <p:sp>
        <p:nvSpPr>
          <p:cNvPr id="13" name="Rectangle 12"/>
          <p:cNvSpPr/>
          <p:nvPr/>
        </p:nvSpPr>
        <p:spPr>
          <a:xfrm>
            <a:off x="0" y="7635472"/>
            <a:ext cx="7772400" cy="60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6740" y="609600"/>
            <a:ext cx="7782876" cy="2103120"/>
            <a:chOff x="-10476" y="609600"/>
            <a:chExt cx="7782876" cy="210312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440" y="609600"/>
              <a:ext cx="1787044" cy="210312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6" y="609600"/>
              <a:ext cx="2804161" cy="210312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8240" y="609600"/>
              <a:ext cx="2804160" cy="2103120"/>
            </a:xfrm>
            <a:prstGeom prst="rect">
              <a:avLst/>
            </a:prstGeom>
          </p:spPr>
        </p:pic>
      </p:grpSp>
      <p:sp>
        <p:nvSpPr>
          <p:cNvPr id="10" name="Rectangle 9"/>
          <p:cNvSpPr/>
          <p:nvPr/>
        </p:nvSpPr>
        <p:spPr>
          <a:xfrm>
            <a:off x="0" y="-21336"/>
            <a:ext cx="7772400" cy="630936"/>
          </a:xfrm>
          <a:prstGeom prst="rect">
            <a:avLst/>
          </a:prstGeom>
          <a:solidFill>
            <a:srgbClr val="B2B2B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5065" y="-21336"/>
            <a:ext cx="1969008" cy="445008"/>
          </a:xfrm>
          <a:prstGeom prst="rect">
            <a:avLst/>
          </a:prstGeom>
          <a:ln>
            <a:noFill/>
          </a:ln>
          <a:effectLst>
            <a:softEdge rad="25400"/>
          </a:effectLst>
        </p:spPr>
      </p:pic>
      <p:sp>
        <p:nvSpPr>
          <p:cNvPr id="2" name="Title 1"/>
          <p:cNvSpPr>
            <a:spLocks noGrp="1"/>
          </p:cNvSpPr>
          <p:nvPr>
            <p:ph type="ctrTitle"/>
          </p:nvPr>
        </p:nvSpPr>
        <p:spPr>
          <a:xfrm>
            <a:off x="0" y="-21336"/>
            <a:ext cx="5102102" cy="630936"/>
          </a:xfrm>
        </p:spPr>
        <p:txBody>
          <a:bodyPr anchor="t">
            <a:noAutofit/>
          </a:bodyPr>
          <a:lstStyle/>
          <a:p>
            <a:r>
              <a:rPr lang="en-US" sz="1800" dirty="0">
                <a:solidFill>
                  <a:schemeClr val="bg1"/>
                </a:solidFill>
                <a:effectLst>
                  <a:outerShdw blurRad="38100" dist="38100" dir="2700000" algn="tl">
                    <a:srgbClr val="000000">
                      <a:alpha val="43137"/>
                    </a:srgbClr>
                  </a:outerShdw>
                </a:effectLst>
                <a:latin typeface="Eras Demi ITC" panose="020B0805030504020804" pitchFamily="34" charset="0"/>
              </a:rPr>
              <a:t>Drop it like it's hot in Mt. Pleasant!</a:t>
            </a:r>
            <a:br>
              <a:rPr lang="en-US" sz="1800" dirty="0">
                <a:solidFill>
                  <a:schemeClr val="bg1"/>
                </a:solidFill>
                <a:effectLst>
                  <a:outerShdw blurRad="38100" dist="38100" dir="2700000" algn="tl">
                    <a:srgbClr val="000000">
                      <a:alpha val="43137"/>
                    </a:srgbClr>
                  </a:outerShdw>
                </a:effectLst>
                <a:latin typeface="Eras Demi ITC" panose="020B0805030504020804" pitchFamily="34" charset="0"/>
              </a:rPr>
            </a:br>
            <a:r>
              <a:rPr lang="en-US" sz="1800" dirty="0" smtClean="0">
                <a:solidFill>
                  <a:schemeClr val="bg1"/>
                </a:solidFill>
                <a:effectLst>
                  <a:outerShdw blurRad="38100" dist="38100" dir="2700000" algn="tl">
                    <a:srgbClr val="000000">
                      <a:alpha val="43137"/>
                    </a:srgbClr>
                  </a:outerShdw>
                </a:effectLst>
                <a:latin typeface="Eras Demi ITC" panose="020B0805030504020804" pitchFamily="34" charset="0"/>
              </a:rPr>
              <a:t>Gorgeous </a:t>
            </a:r>
            <a:r>
              <a:rPr lang="en-US" sz="1800" dirty="0" err="1" smtClean="0">
                <a:solidFill>
                  <a:schemeClr val="bg1"/>
                </a:solidFill>
                <a:effectLst>
                  <a:outerShdw blurRad="38100" dist="38100" dir="2700000" algn="tl">
                    <a:srgbClr val="000000">
                      <a:alpha val="43137"/>
                    </a:srgbClr>
                  </a:outerShdw>
                </a:effectLst>
                <a:latin typeface="Eras Demi ITC" panose="020B0805030504020804" pitchFamily="34" charset="0"/>
              </a:rPr>
              <a:t>Marshfront</a:t>
            </a:r>
            <a:r>
              <a:rPr lang="en-US" sz="1800" dirty="0" smtClean="0">
                <a:solidFill>
                  <a:schemeClr val="bg1"/>
                </a:solidFill>
                <a:effectLst>
                  <a:outerShdw blurRad="38100" dist="38100" dir="2700000" algn="tl">
                    <a:srgbClr val="000000">
                      <a:alpha val="43137"/>
                    </a:srgbClr>
                  </a:outerShdw>
                </a:effectLst>
                <a:latin typeface="Eras Demi ITC" panose="020B0805030504020804" pitchFamily="34" charset="0"/>
              </a:rPr>
              <a:t> Executive Home</a:t>
            </a:r>
            <a:endParaRPr lang="en-US" sz="1800" dirty="0">
              <a:solidFill>
                <a:schemeClr val="bg1"/>
              </a:solidFill>
              <a:effectLst>
                <a:outerShdw blurRad="38100" dist="38100" dir="2700000" algn="tl">
                  <a:srgbClr val="000000">
                    <a:alpha val="43137"/>
                  </a:srgbClr>
                </a:outerShdw>
              </a:effectLst>
              <a:latin typeface="Eras Demi ITC" panose="020B0805030504020804" pitchFamily="34" charset="0"/>
            </a:endParaRP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06551" y="6239385"/>
            <a:ext cx="1524000" cy="1143000"/>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16994" y="6400800"/>
            <a:ext cx="1524000" cy="1143000"/>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76" y="6400800"/>
            <a:ext cx="1524000" cy="1143000"/>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8400" y="6400800"/>
            <a:ext cx="1524000" cy="1143000"/>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20931" y="6400800"/>
            <a:ext cx="1524000" cy="1143000"/>
          </a:xfrm>
          <a:prstGeom prst="rect">
            <a:avLst/>
          </a:prstGeom>
        </p:spPr>
      </p:pic>
      <p:grpSp>
        <p:nvGrpSpPr>
          <p:cNvPr id="24" name="Group 23"/>
          <p:cNvGrpSpPr/>
          <p:nvPr/>
        </p:nvGrpSpPr>
        <p:grpSpPr>
          <a:xfrm>
            <a:off x="-6740" y="3436117"/>
            <a:ext cx="7782876" cy="1493751"/>
            <a:chOff x="-10476" y="3348721"/>
            <a:chExt cx="7782876" cy="1493751"/>
          </a:xfrm>
        </p:grpSpPr>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80731" y="3348721"/>
              <a:ext cx="1991669" cy="1493751"/>
            </a:xfrm>
            <a:prstGeom prst="rect">
              <a:avLst/>
            </a:prstGeom>
          </p:spPr>
        </p:pic>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476" y="3350360"/>
              <a:ext cx="1987296" cy="1490472"/>
            </a:xfrm>
            <a:prstGeom prst="rect">
              <a:avLst/>
            </a:prstGeom>
          </p:spPr>
        </p:pic>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499373" y="3350179"/>
              <a:ext cx="1118126" cy="1490834"/>
            </a:xfrm>
            <a:prstGeom prst="rect">
              <a:avLst/>
            </a:prstGeom>
          </p:spPr>
        </p:pic>
        <p:pic>
          <p:nvPicPr>
            <p:cNvPr id="6" name="Picture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140052" y="3350179"/>
              <a:ext cx="1118126" cy="1490834"/>
            </a:xfrm>
            <a:prstGeom prst="rect">
              <a:avLst/>
            </a:prstGeom>
          </p:spPr>
        </p:pic>
      </p:grpSp>
      <p:pic>
        <p:nvPicPr>
          <p:cNvPr id="7" name="Picture 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456073" y="6400800"/>
            <a:ext cx="857250" cy="1143000"/>
          </a:xfrm>
          <a:prstGeom prst="rect">
            <a:avLst/>
          </a:prstGeom>
        </p:spPr>
      </p:pic>
      <p:sp>
        <p:nvSpPr>
          <p:cNvPr id="23" name="Rectangle 22"/>
          <p:cNvSpPr/>
          <p:nvPr/>
        </p:nvSpPr>
        <p:spPr>
          <a:xfrm>
            <a:off x="-22053" y="4972837"/>
            <a:ext cx="7813503" cy="1384995"/>
          </a:xfrm>
          <a:prstGeom prst="rect">
            <a:avLst/>
          </a:prstGeom>
        </p:spPr>
        <p:txBody>
          <a:bodyPr wrap="square">
            <a:spAutoFit/>
          </a:bodyPr>
          <a:lstStyle/>
          <a:p>
            <a:pPr algn="ctr" fontAlgn="base"/>
            <a:r>
              <a:rPr lang="en-US" sz="1200" dirty="0"/>
              <a:t>Wow. A beautifully upgraded home with class and tidal </a:t>
            </a:r>
            <a:r>
              <a:rPr lang="en-US" sz="1200" dirty="0" err="1"/>
              <a:t>marshfront</a:t>
            </a:r>
            <a:r>
              <a:rPr lang="en-US" sz="1200" dirty="0"/>
              <a:t> ready for you. Ten foot ceilings, Brazilian cherry hardwood flooring and all of the indoor and outdoor accents of entertaining with convenient access to highways and the Belle Hall Shopping Center. Entertain with the best of them with four sets of French doors in the front and five more sets in the back and built in surround sound throughout the home. Wainscoting, crown molding, fireplace, granite countertops and a gas stove make this a gathering place for years to come. The little touches count here with even granite countertops in the bathrooms and outside in the screened in porch where the built in gas grill sits next to the outdoor patio in a well maintained yard with irrigation and large oak trees. MUST SEE!</a:t>
            </a:r>
          </a:p>
        </p:txBody>
      </p:sp>
    </p:spTree>
    <p:extLst>
      <p:ext uri="{BB962C8B-B14F-4D97-AF65-F5344CB8AC3E}">
        <p14:creationId xmlns:p14="http://schemas.microsoft.com/office/powerpoint/2010/main" val="3070418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190</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Eras Demi ITC</vt:lpstr>
      <vt:lpstr>Office Theme</vt:lpstr>
      <vt:lpstr>Drop it like it's hot in Mt. Pleasant! Gorgeous Marshfront Executive Home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Turnkey Investment Property 100% Occupied</dc:title>
  <dc:creator>CVH360</dc:creator>
  <cp:lastModifiedBy>A. Thomas Price</cp:lastModifiedBy>
  <cp:revision>20</cp:revision>
  <dcterms:created xsi:type="dcterms:W3CDTF">2006-08-16T00:00:00Z</dcterms:created>
  <dcterms:modified xsi:type="dcterms:W3CDTF">2016-01-21T14:55:09Z</dcterms:modified>
</cp:coreProperties>
</file>