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C0C0C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1" d="100"/>
          <a:sy n="51" d="100"/>
        </p:scale>
        <p:origin x="2628" y="9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7/24/2015</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eg"/><Relationship Id="rId5" Type="http://schemas.openxmlformats.org/officeDocument/2006/relationships/image" Target="../media/image4.jp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7696200"/>
            <a:ext cx="7772400" cy="23622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2678" y="609600"/>
            <a:ext cx="1787044" cy="2103120"/>
          </a:xfrm>
          <a:prstGeom prst="rect">
            <a:avLst/>
          </a:prstGeom>
        </p:spPr>
      </p:pic>
      <p:sp>
        <p:nvSpPr>
          <p:cNvPr id="3" name="Subtitle 2"/>
          <p:cNvSpPr>
            <a:spLocks noGrp="1"/>
          </p:cNvSpPr>
          <p:nvPr>
            <p:ph type="subTitle" idx="1"/>
          </p:nvPr>
        </p:nvSpPr>
        <p:spPr>
          <a:xfrm>
            <a:off x="0" y="2712720"/>
            <a:ext cx="7772400" cy="3526665"/>
          </a:xfrm>
        </p:spPr>
        <p:txBody>
          <a:bodyPr anchor="ctr">
            <a:normAutofit/>
          </a:bodyPr>
          <a:lstStyle/>
          <a:p>
            <a:pPr fontAlgn="base"/>
            <a:r>
              <a:rPr lang="en-US" sz="1800" b="1" dirty="0">
                <a:solidFill>
                  <a:schemeClr val="tx1">
                    <a:lumMod val="75000"/>
                    <a:lumOff val="25000"/>
                  </a:schemeClr>
                </a:solidFill>
              </a:rPr>
              <a:t>312 Shoals Drive</a:t>
            </a:r>
          </a:p>
          <a:p>
            <a:pPr fontAlgn="base"/>
            <a:r>
              <a:rPr lang="en-US" sz="1600" dirty="0">
                <a:solidFill>
                  <a:schemeClr val="tx1">
                    <a:lumMod val="75000"/>
                    <a:lumOff val="25000"/>
                  </a:schemeClr>
                </a:solidFill>
              </a:rPr>
              <a:t>Grassy Creek</a:t>
            </a:r>
          </a:p>
          <a:p>
            <a:pPr fontAlgn="base"/>
            <a:r>
              <a:rPr lang="en-US" sz="1600" dirty="0">
                <a:solidFill>
                  <a:schemeClr val="tx1">
                    <a:lumMod val="75000"/>
                    <a:lumOff val="25000"/>
                  </a:schemeClr>
                </a:solidFill>
              </a:rPr>
              <a:t>Mount Pleasant, SC 29464</a:t>
            </a:r>
          </a:p>
          <a:p>
            <a:pPr fontAlgn="base"/>
            <a:r>
              <a:rPr lang="en-US" sz="1600" dirty="0">
                <a:solidFill>
                  <a:schemeClr val="tx1">
                    <a:lumMod val="75000"/>
                    <a:lumOff val="25000"/>
                  </a:schemeClr>
                </a:solidFill>
              </a:rPr>
              <a:t>MLS# </a:t>
            </a:r>
            <a:r>
              <a:rPr lang="en-US" sz="1600" dirty="0" smtClean="0">
                <a:solidFill>
                  <a:schemeClr val="tx1">
                    <a:lumMod val="75000"/>
                    <a:lumOff val="25000"/>
                  </a:schemeClr>
                </a:solidFill>
              </a:rPr>
              <a:t>15017005 ~ $849,500</a:t>
            </a:r>
          </a:p>
          <a:p>
            <a:pPr fontAlgn="base"/>
            <a:endParaRPr lang="en-US" sz="1400" dirty="0" smtClean="0"/>
          </a:p>
          <a:p>
            <a:pPr fontAlgn="base"/>
            <a:endParaRPr lang="en-US" sz="1400" dirty="0"/>
          </a:p>
          <a:p>
            <a:pPr fontAlgn="base"/>
            <a:r>
              <a:rPr lang="en-US" sz="1400" dirty="0" smtClean="0"/>
              <a:t>Wow</a:t>
            </a:r>
            <a:r>
              <a:rPr lang="en-US" sz="1400" dirty="0"/>
              <a:t>. A beautifully upgraded home with class and tidal </a:t>
            </a:r>
            <a:r>
              <a:rPr lang="en-US" sz="1400" dirty="0" err="1"/>
              <a:t>marshfront</a:t>
            </a:r>
            <a:r>
              <a:rPr lang="en-US" sz="1400" dirty="0"/>
              <a:t> ready for you. Ten foot ceilings, Brazilian cherry hardwood flooring and all of the indoor and outdoor accents of entertaining with convenient access to highways and the Belle Hall Shopping Center. Entertain with the best of them with four sets of French doors in the front and five more sets in the back and built in surround sound throughout the home. Wainscoting, crown molding, fireplace, granite countertops and a gas stove make this a gathering place for years to come. The little touches count here with even granite countertops in the bathrooms and outside in the screened in porch where the built in gas grill sits next to the outdoor patio in a well maintained yard with irrigation and large oak trees. MUST SEE!</a:t>
            </a: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001000" y="7543800"/>
            <a:ext cx="2987040" cy="6035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7730" y="7696200"/>
            <a:ext cx="3934670" cy="2362200"/>
          </a:xfrm>
          <a:prstGeom prst="rect">
            <a:avLst/>
          </a:prstGeom>
        </p:spPr>
      </p:pic>
      <p:sp>
        <p:nvSpPr>
          <p:cNvPr id="8" name="Rectangle 7"/>
          <p:cNvSpPr/>
          <p:nvPr/>
        </p:nvSpPr>
        <p:spPr>
          <a:xfrm>
            <a:off x="30480" y="8092470"/>
            <a:ext cx="3951723" cy="1569660"/>
          </a:xfrm>
          <a:prstGeom prst="rect">
            <a:avLst/>
          </a:prstGeom>
        </p:spPr>
        <p:txBody>
          <a:bodyPr wrap="none">
            <a:spAutoFit/>
          </a:bodyPr>
          <a:lstStyle/>
          <a:p>
            <a:pPr fontAlgn="base"/>
            <a:r>
              <a:rPr lang="en-US" sz="1200" dirty="0" err="1">
                <a:solidFill>
                  <a:schemeClr val="bg1"/>
                </a:solidFill>
                <a:effectLst>
                  <a:outerShdw blurRad="38100" dist="38100" dir="2700000" algn="tl">
                    <a:srgbClr val="000000">
                      <a:alpha val="43137"/>
                    </a:srgbClr>
                  </a:outerShdw>
                </a:effectLst>
                <a:latin typeface="Eras Demi ITC" panose="020B0805030504020804" pitchFamily="34" charset="0"/>
              </a:rPr>
              <a:t>Apx</a:t>
            </a:r>
            <a:r>
              <a:rPr lang="en-US" sz="1200" dirty="0">
                <a:solidFill>
                  <a:schemeClr val="bg1"/>
                </a:solidFill>
                <a:effectLst>
                  <a:outerShdw blurRad="38100" dist="38100" dir="2700000" algn="tl">
                    <a:srgbClr val="000000">
                      <a:alpha val="43137"/>
                    </a:srgbClr>
                  </a:outerShdw>
                </a:effectLst>
                <a:latin typeface="Eras Demi ITC" panose="020B0805030504020804" pitchFamily="34" charset="0"/>
              </a:rPr>
              <a:t>. </a:t>
            </a:r>
            <a:r>
              <a:rPr lang="en-US" sz="1200" dirty="0" err="1">
                <a:solidFill>
                  <a:schemeClr val="bg1"/>
                </a:solidFill>
                <a:effectLst>
                  <a:outerShdw blurRad="38100" dist="38100" dir="2700000" algn="tl">
                    <a:srgbClr val="000000">
                      <a:alpha val="43137"/>
                    </a:srgbClr>
                  </a:outerShdw>
                </a:effectLst>
                <a:latin typeface="Eras Demi ITC" panose="020B0805030504020804" pitchFamily="34" charset="0"/>
              </a:rPr>
              <a:t>SqFt</a:t>
            </a:r>
            <a:r>
              <a:rPr lang="en-US" sz="1200" dirty="0">
                <a:solidFill>
                  <a:schemeClr val="bg1"/>
                </a:solidFill>
                <a:effectLst>
                  <a:outerShdw blurRad="38100" dist="38100" dir="2700000" algn="tl">
                    <a:srgbClr val="000000">
                      <a:alpha val="43137"/>
                    </a:srgbClr>
                  </a:outerShdw>
                </a:effectLst>
                <a:latin typeface="Eras Demi ITC" panose="020B0805030504020804" pitchFamily="34" charset="0"/>
              </a:rPr>
              <a:t>: </a:t>
            </a:r>
            <a:r>
              <a:rPr lang="en-US" sz="1200" dirty="0" smtClean="0">
                <a:solidFill>
                  <a:schemeClr val="bg1"/>
                </a:solidFill>
                <a:effectLst>
                  <a:outerShdw blurRad="38100" dist="38100" dir="2700000" algn="tl">
                    <a:srgbClr val="000000">
                      <a:alpha val="43137"/>
                    </a:srgbClr>
                  </a:outerShdw>
                </a:effectLst>
                <a:latin typeface="Eras Demi ITC" panose="020B0805030504020804" pitchFamily="34" charset="0"/>
              </a:rPr>
              <a:t>3,103 </a:t>
            </a:r>
          </a:p>
          <a:p>
            <a:pPr fontAlgn="base"/>
            <a:r>
              <a:rPr lang="en-US" sz="1200" dirty="0" smtClean="0">
                <a:solidFill>
                  <a:schemeClr val="bg1"/>
                </a:solidFill>
                <a:effectLst>
                  <a:outerShdw blurRad="38100" dist="38100" dir="2700000" algn="tl">
                    <a:srgbClr val="000000">
                      <a:alpha val="43137"/>
                    </a:srgbClr>
                  </a:outerShdw>
                </a:effectLst>
                <a:latin typeface="Eras Demi ITC" panose="020B0805030504020804" pitchFamily="34" charset="0"/>
              </a:rPr>
              <a:t>Area</a:t>
            </a:r>
            <a:r>
              <a:rPr lang="en-US" sz="1200" dirty="0">
                <a:solidFill>
                  <a:schemeClr val="bg1"/>
                </a:solidFill>
                <a:effectLst>
                  <a:outerShdw blurRad="38100" dist="38100" dir="2700000" algn="tl">
                    <a:srgbClr val="000000">
                      <a:alpha val="43137"/>
                    </a:srgbClr>
                  </a:outerShdw>
                </a:effectLst>
                <a:latin typeface="Eras Demi ITC" panose="020B0805030504020804" pitchFamily="34" charset="0"/>
              </a:rPr>
              <a:t>: 42 - Mt Pleasant S of IOP Connector</a:t>
            </a:r>
          </a:p>
          <a:p>
            <a:pPr fontAlgn="base"/>
            <a:r>
              <a:rPr lang="en-US" sz="1200" dirty="0">
                <a:solidFill>
                  <a:schemeClr val="bg1"/>
                </a:solidFill>
                <a:effectLst>
                  <a:outerShdw blurRad="38100" dist="38100" dir="2700000" algn="tl">
                    <a:srgbClr val="000000">
                      <a:alpha val="43137"/>
                    </a:srgbClr>
                  </a:outerShdw>
                </a:effectLst>
                <a:latin typeface="Eras Demi ITC" panose="020B0805030504020804" pitchFamily="34" charset="0"/>
              </a:rPr>
              <a:t>Bedrooms: 	5</a:t>
            </a:r>
          </a:p>
          <a:p>
            <a:pPr fontAlgn="base"/>
            <a:r>
              <a:rPr lang="en-US" sz="1200" dirty="0">
                <a:solidFill>
                  <a:schemeClr val="bg1"/>
                </a:solidFill>
                <a:effectLst>
                  <a:outerShdw blurRad="38100" dist="38100" dir="2700000" algn="tl">
                    <a:srgbClr val="000000">
                      <a:alpha val="43137"/>
                    </a:srgbClr>
                  </a:outerShdw>
                </a:effectLst>
                <a:latin typeface="Eras Demi ITC" panose="020B0805030504020804" pitchFamily="34" charset="0"/>
              </a:rPr>
              <a:t>Baths - Total: 	3.5 </a:t>
            </a:r>
            <a:endParaRPr lang="en-US" sz="1200" dirty="0" smtClean="0">
              <a:solidFill>
                <a:schemeClr val="bg1"/>
              </a:solidFill>
              <a:effectLst>
                <a:outerShdw blurRad="38100" dist="38100" dir="2700000" algn="tl">
                  <a:srgbClr val="000000">
                    <a:alpha val="43137"/>
                  </a:srgbClr>
                </a:outerShdw>
              </a:effectLst>
              <a:latin typeface="Eras Demi ITC" panose="020B0805030504020804" pitchFamily="34" charset="0"/>
            </a:endParaRPr>
          </a:p>
          <a:p>
            <a:pPr fontAlgn="base"/>
            <a:r>
              <a:rPr lang="en-US" sz="1200" dirty="0" smtClean="0">
                <a:solidFill>
                  <a:schemeClr val="bg1"/>
                </a:solidFill>
                <a:effectLst>
                  <a:outerShdw blurRad="38100" dist="38100" dir="2700000" algn="tl">
                    <a:srgbClr val="000000">
                      <a:alpha val="43137"/>
                    </a:srgbClr>
                  </a:outerShdw>
                </a:effectLst>
                <a:latin typeface="Eras Demi ITC" panose="020B0805030504020804" pitchFamily="34" charset="0"/>
              </a:rPr>
              <a:t>County</a:t>
            </a:r>
            <a:r>
              <a:rPr lang="en-US" sz="1200" dirty="0">
                <a:solidFill>
                  <a:schemeClr val="bg1"/>
                </a:solidFill>
                <a:effectLst>
                  <a:outerShdw blurRad="38100" dist="38100" dir="2700000" algn="tl">
                    <a:srgbClr val="000000">
                      <a:alpha val="43137"/>
                    </a:srgbClr>
                  </a:outerShdw>
                </a:effectLst>
                <a:latin typeface="Eras Demi ITC" panose="020B0805030504020804" pitchFamily="34" charset="0"/>
              </a:rPr>
              <a:t>: Charleston</a:t>
            </a:r>
          </a:p>
          <a:p>
            <a:pPr fontAlgn="base"/>
            <a:r>
              <a:rPr lang="en-US" sz="1200" dirty="0">
                <a:solidFill>
                  <a:schemeClr val="bg1"/>
                </a:solidFill>
                <a:effectLst>
                  <a:outerShdw blurRad="38100" dist="38100" dir="2700000" algn="tl">
                    <a:srgbClr val="000000">
                      <a:alpha val="43137"/>
                    </a:srgbClr>
                  </a:outerShdw>
                </a:effectLst>
                <a:latin typeface="Eras Demi ITC" panose="020B0805030504020804" pitchFamily="34" charset="0"/>
              </a:rPr>
              <a:t>Tax Map #: </a:t>
            </a:r>
            <a:r>
              <a:rPr lang="en-US" sz="1200" dirty="0" smtClean="0">
                <a:solidFill>
                  <a:schemeClr val="bg1"/>
                </a:solidFill>
                <a:effectLst>
                  <a:outerShdw blurRad="38100" dist="38100" dir="2700000" algn="tl">
                    <a:srgbClr val="000000">
                      <a:alpha val="43137"/>
                    </a:srgbClr>
                  </a:outerShdw>
                </a:effectLst>
                <a:latin typeface="Eras Demi ITC" panose="020B0805030504020804" pitchFamily="34" charset="0"/>
              </a:rPr>
              <a:t>537-00-00-159</a:t>
            </a:r>
            <a:endParaRPr lang="en-US" sz="1200" dirty="0">
              <a:solidFill>
                <a:schemeClr val="bg1"/>
              </a:solidFill>
              <a:effectLst>
                <a:outerShdw blurRad="38100" dist="38100" dir="2700000" algn="tl">
                  <a:srgbClr val="000000">
                    <a:alpha val="43137"/>
                  </a:srgbClr>
                </a:outerShdw>
              </a:effectLst>
              <a:latin typeface="Eras Demi ITC" panose="020B0805030504020804" pitchFamily="34" charset="0"/>
            </a:endParaRPr>
          </a:p>
          <a:p>
            <a:pPr fontAlgn="base"/>
            <a:r>
              <a:rPr lang="en-US" sz="1200" dirty="0">
                <a:solidFill>
                  <a:schemeClr val="bg1"/>
                </a:solidFill>
                <a:effectLst>
                  <a:outerShdw blurRad="38100" dist="38100" dir="2700000" algn="tl">
                    <a:srgbClr val="000000">
                      <a:alpha val="43137"/>
                    </a:srgbClr>
                  </a:outerShdw>
                </a:effectLst>
                <a:latin typeface="Eras Demi ITC" panose="020B0805030504020804" pitchFamily="34" charset="0"/>
              </a:rPr>
              <a:t>Year Built: </a:t>
            </a:r>
            <a:r>
              <a:rPr lang="en-US" sz="1200" dirty="0" smtClean="0">
                <a:solidFill>
                  <a:schemeClr val="bg1"/>
                </a:solidFill>
                <a:effectLst>
                  <a:outerShdw blurRad="38100" dist="38100" dir="2700000" algn="tl">
                    <a:srgbClr val="000000">
                      <a:alpha val="43137"/>
                    </a:srgbClr>
                  </a:outerShdw>
                </a:effectLst>
                <a:latin typeface="Eras Demi ITC" panose="020B0805030504020804" pitchFamily="34" charset="0"/>
              </a:rPr>
              <a:t>2005 </a:t>
            </a:r>
          </a:p>
          <a:p>
            <a:pPr fontAlgn="base"/>
            <a:r>
              <a:rPr lang="en-US" sz="1200" dirty="0" smtClean="0">
                <a:solidFill>
                  <a:schemeClr val="bg1"/>
                </a:solidFill>
                <a:effectLst>
                  <a:outerShdw blurRad="38100" dist="38100" dir="2700000" algn="tl">
                    <a:srgbClr val="000000">
                      <a:alpha val="43137"/>
                    </a:srgbClr>
                  </a:outerShdw>
                </a:effectLst>
                <a:latin typeface="Eras Demi ITC" panose="020B0805030504020804" pitchFamily="34" charset="0"/>
              </a:rPr>
              <a:t>Legal </a:t>
            </a:r>
            <a:r>
              <a:rPr lang="en-US" sz="1200" dirty="0">
                <a:solidFill>
                  <a:schemeClr val="bg1"/>
                </a:solidFill>
                <a:effectLst>
                  <a:outerShdw blurRad="38100" dist="38100" dir="2700000" algn="tl">
                    <a:srgbClr val="000000">
                      <a:alpha val="43137"/>
                    </a:srgbClr>
                  </a:outerShdw>
                </a:effectLst>
                <a:latin typeface="Eras Demi ITC" panose="020B0805030504020804" pitchFamily="34" charset="0"/>
              </a:rPr>
              <a:t>Description:  </a:t>
            </a:r>
            <a:r>
              <a:rPr lang="en-US" sz="1200" dirty="0" smtClean="0">
                <a:solidFill>
                  <a:schemeClr val="bg1"/>
                </a:solidFill>
                <a:effectLst>
                  <a:outerShdw blurRad="38100" dist="38100" dir="2700000" algn="tl">
                    <a:srgbClr val="000000">
                      <a:alpha val="43137"/>
                    </a:srgbClr>
                  </a:outerShdw>
                </a:effectLst>
                <a:latin typeface="Eras Demi ITC" panose="020B0805030504020804" pitchFamily="34" charset="0"/>
              </a:rPr>
              <a:t>Lot </a:t>
            </a:r>
            <a:r>
              <a:rPr lang="en-US" sz="1200" dirty="0">
                <a:solidFill>
                  <a:schemeClr val="bg1"/>
                </a:solidFill>
                <a:effectLst>
                  <a:outerShdw blurRad="38100" dist="38100" dir="2700000" algn="tl">
                    <a:srgbClr val="000000">
                      <a:alpha val="43137"/>
                    </a:srgbClr>
                  </a:outerShdw>
                </a:effectLst>
                <a:latin typeface="Eras Demi ITC" panose="020B0805030504020804" pitchFamily="34" charset="0"/>
              </a:rPr>
              <a:t>5, Phase 2, District/Ward 2-1.</a:t>
            </a:r>
            <a:endParaRPr lang="en-US" sz="800" dirty="0">
              <a:solidFill>
                <a:schemeClr val="bg1"/>
              </a:solidFill>
              <a:effectLst>
                <a:outerShdw blurRad="38100" dist="38100" dir="2700000" algn="tl">
                  <a:srgbClr val="000000">
                    <a:alpha val="43137"/>
                  </a:srgbClr>
                </a:outerShdw>
              </a:effectLst>
              <a:latin typeface="Eras Demi ITC" panose="020B0805030504020804" pitchFamily="34" charset="0"/>
            </a:endParaRPr>
          </a:p>
        </p:txBody>
      </p:sp>
      <p:sp>
        <p:nvSpPr>
          <p:cNvPr id="13" name="Rectangle 12"/>
          <p:cNvSpPr/>
          <p:nvPr/>
        </p:nvSpPr>
        <p:spPr>
          <a:xfrm>
            <a:off x="0" y="7635472"/>
            <a:ext cx="7772400" cy="6072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609600"/>
            <a:ext cx="2804161" cy="2103120"/>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68239" y="609600"/>
            <a:ext cx="2804160" cy="2103120"/>
          </a:xfrm>
          <a:prstGeom prst="rect">
            <a:avLst/>
          </a:prstGeom>
        </p:spPr>
      </p:pic>
      <p:sp>
        <p:nvSpPr>
          <p:cNvPr id="10" name="Rectangle 9"/>
          <p:cNvSpPr/>
          <p:nvPr/>
        </p:nvSpPr>
        <p:spPr>
          <a:xfrm>
            <a:off x="0" y="-21336"/>
            <a:ext cx="7772400" cy="630936"/>
          </a:xfrm>
          <a:prstGeom prst="rect">
            <a:avLst/>
          </a:prstGeom>
          <a:solidFill>
            <a:srgbClr val="B2B2B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05065" y="-21336"/>
            <a:ext cx="1969008" cy="445008"/>
          </a:xfrm>
          <a:prstGeom prst="rect">
            <a:avLst/>
          </a:prstGeom>
          <a:ln>
            <a:noFill/>
          </a:ln>
          <a:effectLst>
            <a:softEdge rad="25400"/>
          </a:effectLst>
        </p:spPr>
      </p:pic>
      <p:sp>
        <p:nvSpPr>
          <p:cNvPr id="2" name="Title 1"/>
          <p:cNvSpPr>
            <a:spLocks noGrp="1"/>
          </p:cNvSpPr>
          <p:nvPr>
            <p:ph type="ctrTitle"/>
          </p:nvPr>
        </p:nvSpPr>
        <p:spPr>
          <a:xfrm>
            <a:off x="0" y="-21336"/>
            <a:ext cx="5102102" cy="630936"/>
          </a:xfrm>
        </p:spPr>
        <p:txBody>
          <a:bodyPr anchor="t">
            <a:noAutofit/>
          </a:bodyPr>
          <a:lstStyle/>
          <a:p>
            <a:r>
              <a:rPr lang="en-US" sz="1800" dirty="0">
                <a:solidFill>
                  <a:schemeClr val="bg1"/>
                </a:solidFill>
                <a:effectLst>
                  <a:outerShdw blurRad="38100" dist="38100" dir="2700000" algn="tl">
                    <a:srgbClr val="000000">
                      <a:alpha val="43137"/>
                    </a:srgbClr>
                  </a:outerShdw>
                </a:effectLst>
                <a:latin typeface="Eras Demi ITC" panose="020B0805030504020804" pitchFamily="34" charset="0"/>
              </a:rPr>
              <a:t>A Whole LOT of </a:t>
            </a:r>
            <a:r>
              <a:rPr lang="en-US" sz="1800" dirty="0" smtClean="0">
                <a:solidFill>
                  <a:schemeClr val="bg1"/>
                </a:solidFill>
                <a:effectLst>
                  <a:outerShdw blurRad="38100" dist="38100" dir="2700000" algn="tl">
                    <a:srgbClr val="000000">
                      <a:alpha val="43137"/>
                    </a:srgbClr>
                  </a:outerShdw>
                </a:effectLst>
                <a:latin typeface="Eras Demi ITC" panose="020B0805030504020804" pitchFamily="34" charset="0"/>
              </a:rPr>
              <a:t>Love in </a:t>
            </a:r>
            <a:r>
              <a:rPr lang="en-US" sz="1800" dirty="0">
                <a:solidFill>
                  <a:schemeClr val="bg1"/>
                </a:solidFill>
                <a:effectLst>
                  <a:outerShdw blurRad="38100" dist="38100" dir="2700000" algn="tl">
                    <a:srgbClr val="000000">
                      <a:alpha val="43137"/>
                    </a:srgbClr>
                  </a:outerShdw>
                </a:effectLst>
                <a:latin typeface="Eras Demi ITC" panose="020B0805030504020804" pitchFamily="34" charset="0"/>
              </a:rPr>
              <a:t>Grassy Creek</a:t>
            </a:r>
            <a:br>
              <a:rPr lang="en-US" sz="1800" dirty="0">
                <a:solidFill>
                  <a:schemeClr val="bg1"/>
                </a:solidFill>
                <a:effectLst>
                  <a:outerShdw blurRad="38100" dist="38100" dir="2700000" algn="tl">
                    <a:srgbClr val="000000">
                      <a:alpha val="43137"/>
                    </a:srgbClr>
                  </a:outerShdw>
                </a:effectLst>
                <a:latin typeface="Eras Demi ITC" panose="020B0805030504020804" pitchFamily="34" charset="0"/>
              </a:rPr>
            </a:br>
            <a:r>
              <a:rPr lang="en-US" sz="1800" dirty="0">
                <a:solidFill>
                  <a:schemeClr val="bg1"/>
                </a:solidFill>
                <a:effectLst>
                  <a:outerShdw blurRad="38100" dist="38100" dir="2700000" algn="tl">
                    <a:srgbClr val="000000">
                      <a:alpha val="43137"/>
                    </a:srgbClr>
                  </a:outerShdw>
                </a:effectLst>
                <a:latin typeface="Eras Demi ITC" panose="020B0805030504020804" pitchFamily="34" charset="0"/>
              </a:rPr>
              <a:t>Lot is approximately 165 Feet Deep!</a:t>
            </a:r>
          </a:p>
        </p:txBody>
      </p:sp>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6247" y="2849649"/>
            <a:ext cx="1991669" cy="1493751"/>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76671" y="2851288"/>
            <a:ext cx="1987296" cy="1490472"/>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476" y="6239385"/>
            <a:ext cx="1524000" cy="1143000"/>
          </a:xfrm>
          <a:prstGeom prst="rect">
            <a:avLst/>
          </a:prstGeom>
        </p:spPr>
      </p:pic>
      <p:pic>
        <p:nvPicPr>
          <p:cNvPr id="19" name="Picture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683681" y="6239385"/>
            <a:ext cx="1524000" cy="1143000"/>
          </a:xfrm>
          <a:prstGeom prst="rect">
            <a:avLst/>
          </a:prstGeom>
        </p:spPr>
      </p:pic>
      <p:pic>
        <p:nvPicPr>
          <p:cNvPr id="20" name="Picture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54243" y="6239385"/>
            <a:ext cx="1524000" cy="1143000"/>
          </a:xfrm>
          <a:prstGeom prst="rect">
            <a:avLst/>
          </a:prstGeom>
        </p:spPr>
      </p:pic>
      <p:pic>
        <p:nvPicPr>
          <p:cNvPr id="21" name="Picture 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48400" y="6239385"/>
            <a:ext cx="1524000" cy="1143000"/>
          </a:xfrm>
          <a:prstGeom prst="rect">
            <a:avLst/>
          </a:prstGeom>
        </p:spPr>
      </p:pic>
      <p:pic>
        <p:nvPicPr>
          <p:cNvPr id="22" name="Picture 2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118962" y="6239385"/>
            <a:ext cx="1524000" cy="1143000"/>
          </a:xfrm>
          <a:prstGeom prst="rect">
            <a:avLst/>
          </a:prstGeom>
        </p:spPr>
      </p:pic>
    </p:spTree>
    <p:extLst>
      <p:ext uri="{BB962C8B-B14F-4D97-AF65-F5344CB8AC3E}">
        <p14:creationId xmlns:p14="http://schemas.microsoft.com/office/powerpoint/2010/main" val="30704182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186</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Eras Demi ITC</vt:lpstr>
      <vt:lpstr>Office Theme</vt:lpstr>
      <vt:lpstr>A Whole LOT of Love in Grassy Creek Lot is approximately 165 Feet Deep!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Turnkey Investment Property 100% Occupied</dc:title>
  <dc:creator>CVH360</dc:creator>
  <cp:lastModifiedBy>A. Thomas</cp:lastModifiedBy>
  <cp:revision>17</cp:revision>
  <dcterms:created xsi:type="dcterms:W3CDTF">2006-08-16T00:00:00Z</dcterms:created>
  <dcterms:modified xsi:type="dcterms:W3CDTF">2015-07-24T20:53:49Z</dcterms:modified>
</cp:coreProperties>
</file>