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9/26/2025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hyperlink" Target="https://s3.amazonaws.com/embed.animoto.com/play.html?w=swf/production/vp1&amp;e=1748971405&amp;f=j9M2fQdDq5E376jgmDbb1g"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706 N Cedar St | Summerville, SC 29483</a:t>
            </a:r>
          </a:p>
        </p:txBody>
      </p:sp>
      <p:sp>
        <p:nvSpPr>
          <p:cNvPr id="5" name="Rectangle 4"/>
          <p:cNvSpPr/>
          <p:nvPr/>
        </p:nvSpPr>
        <p:spPr>
          <a:xfrm>
            <a:off x="0" y="8839200"/>
            <a:ext cx="7772400" cy="861774"/>
          </a:xfrm>
          <a:prstGeom prst="rect">
            <a:avLst/>
          </a:prstGeom>
        </p:spPr>
        <p:txBody>
          <a:bodyPr wrap="square">
            <a:spAutoFit/>
          </a:bodyPr>
          <a:lstStyle/>
          <a:p>
            <a:pPr algn="ctr"/>
            <a:r>
              <a:rPr lang="en-US" sz="1400" b="1" dirty="0">
                <a:latin typeface="Aptos Narrow" panose="020B0004020202020204" pitchFamily="34" charset="0"/>
              </a:rPr>
              <a:t>Hillary Jones</a:t>
            </a:r>
          </a:p>
          <a:p>
            <a:pPr algn="ctr"/>
            <a:r>
              <a:rPr lang="en-US" sz="1200" dirty="0">
                <a:latin typeface="Aptos Narrow" panose="020B0004020202020204" pitchFamily="34" charset="0"/>
              </a:rPr>
              <a:t>843-709-4666</a:t>
            </a:r>
          </a:p>
          <a:p>
            <a:pPr algn="ctr"/>
            <a:r>
              <a:rPr lang="en-US" sz="1200" dirty="0">
                <a:latin typeface="Aptos Narrow" panose="020B0004020202020204" pitchFamily="34" charset="0"/>
              </a:rPr>
              <a:t>realcharlestonagent@gmail.com</a:t>
            </a:r>
          </a:p>
          <a:p>
            <a:pPr algn="ctr"/>
            <a:r>
              <a:rPr lang="en-US" sz="1200" dirty="0">
                <a:latin typeface="Aptos Narrow" panose="020B0004020202020204" pitchFamily="34" charset="0"/>
              </a:rPr>
              <a:t>www.realcharlestonagent.com</a:t>
            </a:r>
            <a:endParaRPr lang="en-US" sz="1100" dirty="0">
              <a:latin typeface="Aptos Narrow" panose="020B0004020202020204" pitchFamily="34" charset="0"/>
            </a:endParaRPr>
          </a:p>
        </p:txBody>
      </p:sp>
      <p:sp>
        <p:nvSpPr>
          <p:cNvPr id="3" name="Subtitle 2"/>
          <p:cNvSpPr>
            <a:spLocks noGrp="1"/>
          </p:cNvSpPr>
          <p:nvPr>
            <p:ph type="subTitle" idx="1"/>
          </p:nvPr>
        </p:nvSpPr>
        <p:spPr>
          <a:xfrm>
            <a:off x="0" y="5153332"/>
            <a:ext cx="7772400" cy="3714136"/>
          </a:xfrm>
        </p:spPr>
        <p:txBody>
          <a:bodyPr anchor="ctr">
            <a:noAutofit/>
          </a:bodyPr>
          <a:lstStyle/>
          <a:p>
            <a:pPr>
              <a:spcBef>
                <a:spcPts val="100"/>
              </a:spcBef>
            </a:pPr>
            <a:r>
              <a:rPr lang="en-US" sz="1300" dirty="0">
                <a:solidFill>
                  <a:schemeClr val="tx2"/>
                </a:solidFill>
                <a:latin typeface="Aptos Narrow" panose="020B0004020202020204" pitchFamily="34" charset="0"/>
              </a:rPr>
              <a:t>Welcome to 312 Greenhouse Row, where Lowcountry charm meets modern living in the heart of award winning Summers Corner. This vibrant community in Summerville offers something for everyone with pools, parks, walking trails and a beautiful community lake all just steps from your front door. This Sabal Golden Bell floorplan welcomes you with a classic Southern front porch perfect for morning coffee or evening chats with neighbors. Inside, the main floor features an open layout ideal for entertaining with a gourmet kitchen, dining area, drop zone and a versatile bedroom with a full bath perfect for guests or a home office. Step out back and enjoy summer evenings on your screened porch or gather around the firepit on the extended patio. The oversized driveway provides plenty of parking and space for play or projects.</a:t>
            </a:r>
          </a:p>
          <a:p>
            <a:pPr>
              <a:spcBef>
                <a:spcPts val="100"/>
              </a:spcBef>
            </a:pPr>
            <a:endParaRPr lang="en-US" sz="1300" dirty="0">
              <a:solidFill>
                <a:schemeClr val="tx2"/>
              </a:solidFill>
              <a:latin typeface="Aptos Narrow" panose="020B0004020202020204" pitchFamily="34" charset="0"/>
            </a:endParaRPr>
          </a:p>
          <a:p>
            <a:pPr>
              <a:spcBef>
                <a:spcPts val="100"/>
              </a:spcBef>
            </a:pPr>
            <a:r>
              <a:rPr lang="en-US" sz="1300" dirty="0">
                <a:solidFill>
                  <a:schemeClr val="tx2"/>
                </a:solidFill>
                <a:latin typeface="Aptos Narrow" panose="020B0004020202020204" pitchFamily="34" charset="0"/>
              </a:rPr>
              <a:t>Upstairs the primary suite is a peaceful retreat with a spacious bedroom walk in shower and a customized closet with built in shelving for optimal organization. The flexible loft area offers additional space for relaxing working out or creating a media room.</a:t>
            </a:r>
          </a:p>
          <a:p>
            <a:pPr>
              <a:spcBef>
                <a:spcPts val="100"/>
              </a:spcBef>
            </a:pPr>
            <a:endParaRPr lang="en-US" sz="1300" dirty="0">
              <a:solidFill>
                <a:schemeClr val="tx2"/>
              </a:solidFill>
              <a:latin typeface="Aptos Narrow" panose="020B0004020202020204" pitchFamily="34" charset="0"/>
            </a:endParaRPr>
          </a:p>
          <a:p>
            <a:pPr>
              <a:spcBef>
                <a:spcPts val="100"/>
              </a:spcBef>
            </a:pPr>
            <a:r>
              <a:rPr lang="en-US" sz="1300" dirty="0">
                <a:solidFill>
                  <a:schemeClr val="tx2"/>
                </a:solidFill>
                <a:latin typeface="Aptos Narrow" panose="020B0004020202020204" pitchFamily="34" charset="0"/>
              </a:rPr>
              <a:t>Do not miss your chance to enjoy the laid back lifestyle and tight knit community Summers Corner is known for schedule your showing today</a:t>
            </a:r>
          </a:p>
          <a:p>
            <a:pPr>
              <a:spcBef>
                <a:spcPts val="100"/>
              </a:spcBef>
            </a:pPr>
            <a:endParaRPr lang="en-US" sz="1300" dirty="0">
              <a:solidFill>
                <a:schemeClr val="tx2"/>
              </a:solidFill>
              <a:latin typeface="Aptos Narrow" panose="020B0004020202020204" pitchFamily="34" charset="0"/>
            </a:endParaRPr>
          </a:p>
          <a:p>
            <a:pPr>
              <a:spcBef>
                <a:spcPts val="100"/>
              </a:spcBef>
            </a:pPr>
            <a:r>
              <a:rPr lang="en-US" sz="1300" dirty="0">
                <a:solidFill>
                  <a:schemeClr val="tx2"/>
                </a:solidFill>
                <a:latin typeface="Aptos Narrow" panose="020B0004020202020204" pitchFamily="34" charset="0"/>
                <a:hlinkClick r:id="rId2"/>
              </a:rPr>
              <a:t>TAKE A VIDEO TOUR</a:t>
            </a:r>
            <a:endParaRPr lang="en-US" sz="1300" dirty="0">
              <a:solidFill>
                <a:schemeClr val="tx2"/>
              </a:solidFill>
              <a:latin typeface="Aptos Narrow" panose="020B0004020202020204" pitchFamily="34" charset="0"/>
            </a:endParaRPr>
          </a:p>
        </p:txBody>
      </p:sp>
      <p:sp>
        <p:nvSpPr>
          <p:cNvPr id="13" name="Rectangle 12"/>
          <p:cNvSpPr/>
          <p:nvPr/>
        </p:nvSpPr>
        <p:spPr>
          <a:xfrm>
            <a:off x="-1" y="0"/>
            <a:ext cx="7772400" cy="646331"/>
          </a:xfrm>
          <a:prstGeom prst="rect">
            <a:avLst/>
          </a:prstGeom>
        </p:spPr>
        <p:txBody>
          <a:bodyPr wrap="square">
            <a:spAutoFit/>
          </a:bodyPr>
          <a:lstStyle/>
          <a:p>
            <a:pPr algn="ctr"/>
            <a:r>
              <a:rPr lang="en-US" sz="3600" b="1" dirty="0">
                <a:solidFill>
                  <a:schemeClr val="tx2"/>
                </a:solidFill>
                <a:latin typeface="Ink Free" panose="03080402000500000000" pitchFamily="66" charset="0"/>
              </a:rPr>
              <a:t>$2500 Agent Bonus and NEW PRICE!</a:t>
            </a:r>
          </a:p>
        </p:txBody>
      </p:sp>
      <p:grpSp>
        <p:nvGrpSpPr>
          <p:cNvPr id="10" name="Group 9">
            <a:extLst>
              <a:ext uri="{FF2B5EF4-FFF2-40B4-BE49-F238E27FC236}">
                <a16:creationId xmlns:a16="http://schemas.microsoft.com/office/drawing/2014/main" id="{DCDCCD6A-8DBD-BEA8-520E-9677AFCE8C9A}"/>
              </a:ext>
            </a:extLst>
          </p:cNvPr>
          <p:cNvGrpSpPr/>
          <p:nvPr/>
        </p:nvGrpSpPr>
        <p:grpSpPr>
          <a:xfrm>
            <a:off x="0" y="651452"/>
            <a:ext cx="7772400" cy="872548"/>
            <a:chOff x="0" y="495673"/>
            <a:chExt cx="7772400" cy="872548"/>
          </a:xfrm>
        </p:grpSpPr>
        <p:sp>
          <p:nvSpPr>
            <p:cNvPr id="6" name="Rectangle 5"/>
            <p:cNvSpPr/>
            <p:nvPr/>
          </p:nvSpPr>
          <p:spPr>
            <a:xfrm>
              <a:off x="0" y="495673"/>
              <a:ext cx="7772400" cy="872548"/>
            </a:xfrm>
            <a:prstGeom prst="rect">
              <a:avLst/>
            </a:prstGeom>
            <a:solidFill>
              <a:schemeClr val="tx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62615"/>
              <a:ext cx="7772400" cy="738664"/>
            </a:xfrm>
            <a:prstGeom prst="rect">
              <a:avLst/>
            </a:prstGeom>
          </p:spPr>
          <p:txBody>
            <a:bodyPr wrap="square" anchor="ctr">
              <a:spAutoFit/>
            </a:bodyPr>
            <a:lstStyle/>
            <a:p>
              <a:pPr algn="ctr"/>
              <a:r>
                <a:rPr lang="en-US" sz="2400" b="1">
                  <a:solidFill>
                    <a:schemeClr val="bg1"/>
                  </a:solidFill>
                  <a:latin typeface="Aptos Narrow" panose="020B0004020202020204" pitchFamily="34" charset="0"/>
                </a:rPr>
                <a:t>312 Greenhouse Row</a:t>
              </a:r>
              <a:endParaRPr lang="en-US" sz="2400" b="1" dirty="0">
                <a:solidFill>
                  <a:schemeClr val="bg1"/>
                </a:solidFill>
                <a:latin typeface="Aptos Narrow" panose="020B0004020202020204" pitchFamily="34" charset="0"/>
              </a:endParaRPr>
            </a:p>
            <a:p>
              <a:pPr algn="ctr"/>
              <a:r>
                <a:rPr lang="en-US" sz="1800" b="1" dirty="0">
                  <a:solidFill>
                    <a:schemeClr val="bg1"/>
                  </a:solidFill>
                  <a:latin typeface="Aptos Narrow" panose="020B0004020202020204" pitchFamily="34" charset="0"/>
                </a:rPr>
                <a:t>Summers Corner | Summerville, SC 29485 | MLS# 25015448 | $511,400</a:t>
              </a:r>
            </a:p>
          </p:txBody>
        </p:sp>
      </p:gr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3643" y="1661160"/>
            <a:ext cx="3703320" cy="2468880"/>
          </a:xfrm>
          <a:prstGeom prst="rect">
            <a:avLst/>
          </a:prstGeom>
          <a:ln>
            <a:noFill/>
          </a:ln>
          <a:effectLst/>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3200399" y="4268623"/>
            <a:ext cx="1371600" cy="914400"/>
          </a:xfrm>
          <a:prstGeom prst="rect">
            <a:avLst/>
          </a:prstGeom>
          <a:ln>
            <a:noFill/>
          </a:ln>
          <a:effectLst/>
        </p:spPr>
      </p:pic>
      <p:pic>
        <p:nvPicPr>
          <p:cNvPr id="24" name="Picture 23"/>
          <p:cNvPicPr>
            <a:picLocks/>
          </p:cNvPicPr>
          <p:nvPr/>
        </p:nvPicPr>
        <p:blipFill>
          <a:blip r:embed="rId5" cstate="print">
            <a:extLst>
              <a:ext uri="{28A0092B-C50C-407E-A947-70E740481C1C}">
                <a14:useLocalDpi xmlns:a14="http://schemas.microsoft.com/office/drawing/2010/main" val="0"/>
              </a:ext>
            </a:extLst>
          </a:blip>
          <a:srcRect/>
          <a:stretch/>
        </p:blipFill>
        <p:spPr>
          <a:xfrm>
            <a:off x="4763777" y="4268623"/>
            <a:ext cx="1371600" cy="914400"/>
          </a:xfrm>
          <a:prstGeom prst="rect">
            <a:avLst/>
          </a:prstGeom>
          <a:ln>
            <a:noFill/>
          </a:ln>
          <a:effectLst/>
        </p:spPr>
      </p:pic>
      <p:pic>
        <p:nvPicPr>
          <p:cNvPr id="25" name="Picture 24"/>
          <p:cNvPicPr>
            <a:picLocks/>
          </p:cNvPicPr>
          <p:nvPr/>
        </p:nvPicPr>
        <p:blipFill>
          <a:blip r:embed="rId6" cstate="print">
            <a:extLst>
              <a:ext uri="{28A0092B-C50C-407E-A947-70E740481C1C}">
                <a14:useLocalDpi xmlns:a14="http://schemas.microsoft.com/office/drawing/2010/main" val="0"/>
              </a:ext>
            </a:extLst>
          </a:blip>
          <a:srcRect/>
          <a:stretch/>
        </p:blipFill>
        <p:spPr>
          <a:xfrm>
            <a:off x="1637021" y="4268623"/>
            <a:ext cx="1371600" cy="914400"/>
          </a:xfrm>
          <a:prstGeom prst="rect">
            <a:avLst/>
          </a:prstGeom>
          <a:ln>
            <a:noFill/>
          </a:ln>
          <a:effectLst/>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73643" y="4268623"/>
            <a:ext cx="1371600" cy="914400"/>
          </a:xfrm>
          <a:prstGeom prst="rect">
            <a:avLst/>
          </a:prstGeom>
          <a:ln>
            <a:no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6327157" y="4268623"/>
            <a:ext cx="1371600" cy="914400"/>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629400" y="8925220"/>
            <a:ext cx="1069357" cy="689735"/>
          </a:xfrm>
          <a:prstGeom prst="rect">
            <a:avLst/>
          </a:prstGeom>
        </p:spPr>
      </p:pic>
      <p:pic>
        <p:nvPicPr>
          <p:cNvPr id="2" name="Picture 1">
            <a:extLst>
              <a:ext uri="{FF2B5EF4-FFF2-40B4-BE49-F238E27FC236}">
                <a16:creationId xmlns:a16="http://schemas.microsoft.com/office/drawing/2014/main" id="{78C8DF62-92ED-8D48-DB2B-51A53887943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3642" y="8881592"/>
            <a:ext cx="764558" cy="776991"/>
          </a:xfrm>
          <a:prstGeom prst="rect">
            <a:avLst/>
          </a:prstGeom>
        </p:spPr>
      </p:pic>
      <p:pic>
        <p:nvPicPr>
          <p:cNvPr id="12" name="Picture 11">
            <a:extLst>
              <a:ext uri="{FF2B5EF4-FFF2-40B4-BE49-F238E27FC236}">
                <a16:creationId xmlns:a16="http://schemas.microsoft.com/office/drawing/2014/main" id="{B5F9148C-02E7-727D-024C-3CDC845DB3A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995437" y="1679916"/>
            <a:ext cx="3703319" cy="2430897"/>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TotalTime>
  <Words>270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 Narrow</vt:lpstr>
      <vt:lpstr>Arial</vt:lpstr>
      <vt:lpstr>Calibri</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2025-09-26T17:38:03Z</dcterms:modified>
</cp:coreProperties>
</file>