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3/24/2025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bgreen@mattoneillteam.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944" b="6944"/>
          <a:stretch/>
        </p:blipFill>
        <p:spPr bwMode="auto">
          <a:xfrm>
            <a:off x="1" y="0"/>
            <a:ext cx="8229598" cy="47244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065815"/>
            <a:ext cx="8229599" cy="658586"/>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86" dirty="0">
                <a:solidFill>
                  <a:schemeClr val="bg2">
                    <a:lumMod val="50000"/>
                  </a:schemeClr>
                </a:solidFill>
                <a:latin typeface="Palatino Linotype" panose="02040502050505030304" pitchFamily="18" charset="0"/>
              </a:rPr>
              <a:t>312 White Gables Drive</a:t>
            </a:r>
          </a:p>
          <a:p>
            <a:pPr algn="ctr"/>
            <a:r>
              <a:rPr lang="en-US" sz="1414" dirty="0">
                <a:solidFill>
                  <a:schemeClr val="bg2">
                    <a:lumMod val="50000"/>
                  </a:schemeClr>
                </a:solidFill>
                <a:latin typeface="Palatino Linotype" panose="02040502050505030304" pitchFamily="18" charset="0"/>
              </a:rPr>
              <a:t>White Gables | Summerville, SC 29483 | MLS# 25007289 | $349,999</a:t>
            </a:r>
          </a:p>
        </p:txBody>
      </p:sp>
      <p:sp>
        <p:nvSpPr>
          <p:cNvPr id="5" name="Rectangle 4"/>
          <p:cNvSpPr/>
          <p:nvPr/>
        </p:nvSpPr>
        <p:spPr>
          <a:xfrm>
            <a:off x="114300" y="74659"/>
            <a:ext cx="8001000" cy="461665"/>
          </a:xfrm>
          <a:prstGeom prst="rect">
            <a:avLst/>
          </a:prstGeom>
        </p:spPr>
        <p:txBody>
          <a:bodyPr wrap="square">
            <a:spAutoFit/>
          </a:bodyPr>
          <a:lstStyle/>
          <a:p>
            <a:r>
              <a:rPr lang="en-US" sz="2400" b="1" i="1" dirty="0">
                <a:ln w="3175">
                  <a:noFill/>
                </a:ln>
                <a:solidFill>
                  <a:schemeClr val="bg2">
                    <a:lumMod val="25000"/>
                  </a:schemeClr>
                </a:solidFill>
                <a:latin typeface="Palatino Linotype" panose="02040502050505030304" pitchFamily="18" charset="0"/>
                <a:cs typeface="Times New Roman" panose="02020603050405020304" pitchFamily="18" charset="0"/>
              </a:rPr>
              <a:t>Back on the Market</a:t>
            </a:r>
          </a:p>
        </p:txBody>
      </p:sp>
      <p:sp>
        <p:nvSpPr>
          <p:cNvPr id="9" name="Rectangle 8"/>
          <p:cNvSpPr/>
          <p:nvPr/>
        </p:nvSpPr>
        <p:spPr>
          <a:xfrm>
            <a:off x="1061357" y="9771017"/>
            <a:ext cx="6106886"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Betsi Green	</a:t>
            </a:r>
            <a:r>
              <a:rPr lang="en-US" sz="1257" dirty="0">
                <a:solidFill>
                  <a:schemeClr val="tx1"/>
                </a:solidFill>
                <a:latin typeface="Palatino Linotype" panose="02040502050505030304" pitchFamily="18" charset="0"/>
                <a:hlinkClick r:id="rId3"/>
              </a:rPr>
              <a:t>bgreen@mattoneillteam.com</a:t>
            </a:r>
            <a:r>
              <a:rPr lang="en-US" sz="1257" dirty="0">
                <a:solidFill>
                  <a:schemeClr val="tx1"/>
                </a:solidFill>
                <a:latin typeface="Palatino Linotype" panose="02040502050505030304" pitchFamily="18" charset="0"/>
              </a:rPr>
              <a:t>	843-276-8782</a:t>
            </a:r>
          </a:p>
        </p:txBody>
      </p:sp>
      <p:sp>
        <p:nvSpPr>
          <p:cNvPr id="8" name="Rectangle 7"/>
          <p:cNvSpPr/>
          <p:nvPr/>
        </p:nvSpPr>
        <p:spPr>
          <a:xfrm>
            <a:off x="0" y="4868399"/>
            <a:ext cx="8229600" cy="3785652"/>
          </a:xfrm>
          <a:prstGeom prst="rect">
            <a:avLst/>
          </a:prstGeom>
        </p:spPr>
        <p:txBody>
          <a:bodyPr wrap="square" numCol="1" anchor="ctr">
            <a:spAutoFit/>
          </a:bodyPr>
          <a:lstStyle/>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This cool home with great vibes is back on market due to no fault of the Seller. Welcome to one of Summerville's favorite neighborhoods. The desirable White Gables community is ready to welcome you. From the moment you arrive, the Charleston Single-style exterior invites you to step inside and discover the charm within. A welcoming front porch sets the tone as you enter to find a thoughtfully designed home featuring attractive LVP flooring, crown molding, abundant natural light, and an open floor plan that effortlessly combines style and functionality. To the left of the entryway, a spacious dining room or flex space offers versatility to suit your needs. Continuing down the hall, you'll uncover the heart of the home—a delightful galley-style kitchen that's as beautiful as it is practical. With ample white cabinetry, stainless steel appliances, a chic stone backsplash, and a breakfast bar with seating, this kitchen is made for culinary creations and entertaining alike. The kitchen flows seamlessly into the inviting family room, complete with a cozy gas fireplace, creating a warm and comfortable gathering space.</a:t>
            </a:r>
          </a:p>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Upstairs, the primary suite awaits with a walk-in closet and an </a:t>
            </a:r>
            <a:r>
              <a:rPr lang="en-US" sz="1200" dirty="0" err="1">
                <a:solidFill>
                  <a:schemeClr val="bg2">
                    <a:lumMod val="25000"/>
                  </a:schemeClr>
                </a:solidFill>
                <a:latin typeface="Palatino Linotype" panose="02040502050505030304" pitchFamily="18" charset="0"/>
                <a:cs typeface="Times New Roman" panose="02020603050405020304" pitchFamily="18" charset="0"/>
              </a:rPr>
              <a:t>en</a:t>
            </a:r>
            <a:r>
              <a:rPr lang="en-US" sz="1200" dirty="0">
                <a:solidFill>
                  <a:schemeClr val="bg2">
                    <a:lumMod val="25000"/>
                  </a:schemeClr>
                </a:solidFill>
                <a:latin typeface="Palatino Linotype" panose="02040502050505030304" pitchFamily="18" charset="0"/>
                <a:cs typeface="Times New Roman" panose="02020603050405020304" pitchFamily="18" charset="0"/>
              </a:rPr>
              <a:t> suite bathroom designed for relaxation. Two additional bedrooms and a full bathroom complete the second floor, providing plenty of space for family or guests. Step outside to enjoy the fenced backyard with turf, featuring a patio for outdoor dining or unwinding. Surprise: there is no lawn to cut. It has easy to maintain indoor/outdoor in the backyard. A detached two-car garage adds convenience and additional storage options.</a:t>
            </a:r>
          </a:p>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Come be a part of this well established family community with amenities that include walking paths, tennis court, fishing ponds and a swimming pool. White Gables is truly a </a:t>
            </a:r>
            <a:r>
              <a:rPr lang="en-US" sz="1200" dirty="0" err="1">
                <a:solidFill>
                  <a:schemeClr val="bg2">
                    <a:lumMod val="25000"/>
                  </a:schemeClr>
                </a:solidFill>
                <a:latin typeface="Palatino Linotype" panose="02040502050505030304" pitchFamily="18" charset="0"/>
                <a:cs typeface="Times New Roman" panose="02020603050405020304" pitchFamily="18" charset="0"/>
              </a:rPr>
              <a:t>LowCountry</a:t>
            </a:r>
            <a:r>
              <a:rPr lang="en-US" sz="1200" dirty="0">
                <a:solidFill>
                  <a:schemeClr val="bg2">
                    <a:lumMod val="25000"/>
                  </a:schemeClr>
                </a:solidFill>
                <a:latin typeface="Palatino Linotype" panose="02040502050505030304" pitchFamily="18" charset="0"/>
                <a:cs typeface="Times New Roman" panose="02020603050405020304" pitchFamily="18" charset="0"/>
              </a:rPr>
              <a:t> lifestyle. Located just 3.7 miles from historic downtown Summerville, 5.5 miles from I-26, 6.8 miles from the shopping and dining of Nexton Square with a grocery store, restaurants and drug stores located less than a mile away; this home offers both tranquility and accessibility. Don't let this exceptional property slip away. Schedule your showing today.</a:t>
            </a:r>
          </a:p>
        </p:txBody>
      </p:sp>
      <p:pic>
        <p:nvPicPr>
          <p:cNvPr id="16" name="Picture 15"/>
          <p:cNvPicPr>
            <a:picLocks/>
          </p:cNvPicPr>
          <p:nvPr/>
        </p:nvPicPr>
        <p:blipFill>
          <a:blip r:embed="rId4" cstate="print">
            <a:extLst>
              <a:ext uri="{28A0092B-C50C-407E-A947-70E740481C1C}">
                <a14:useLocalDpi xmlns:a14="http://schemas.microsoft.com/office/drawing/2010/main" val="0"/>
              </a:ext>
            </a:extLst>
          </a:blip>
          <a:srcRect/>
          <a:stretch/>
        </p:blipFill>
        <p:spPr>
          <a:xfrm>
            <a:off x="747" y="8798051"/>
            <a:ext cx="1431828" cy="955548"/>
          </a:xfrm>
          <a:prstGeom prst="rect">
            <a:avLst/>
          </a:prstGeom>
        </p:spPr>
      </p:pic>
      <p:pic>
        <p:nvPicPr>
          <p:cNvPr id="17" name="Picture 16"/>
          <p:cNvPicPr>
            <a:picLocks/>
          </p:cNvPicPr>
          <p:nvPr/>
        </p:nvPicPr>
        <p:blipFill>
          <a:blip r:embed="rId5" cstate="print">
            <a:extLst>
              <a:ext uri="{28A0092B-C50C-407E-A947-70E740481C1C}">
                <a14:useLocalDpi xmlns:a14="http://schemas.microsoft.com/office/drawing/2010/main" val="0"/>
              </a:ext>
            </a:extLst>
          </a:blip>
          <a:srcRect/>
          <a:stretch/>
        </p:blipFill>
        <p:spPr>
          <a:xfrm>
            <a:off x="1700564" y="8798051"/>
            <a:ext cx="1431828" cy="955548"/>
          </a:xfrm>
          <a:prstGeom prst="rect">
            <a:avLst/>
          </a:prstGeom>
        </p:spPr>
      </p:pic>
      <p:pic>
        <p:nvPicPr>
          <p:cNvPr id="18" name="Picture 17"/>
          <p:cNvPicPr>
            <a:picLocks/>
          </p:cNvPicPr>
          <p:nvPr/>
        </p:nvPicPr>
        <p:blipFill>
          <a:blip r:embed="rId6" cstate="print">
            <a:extLst>
              <a:ext uri="{28A0092B-C50C-407E-A947-70E740481C1C}">
                <a14:useLocalDpi xmlns:a14="http://schemas.microsoft.com/office/drawing/2010/main" val="0"/>
              </a:ext>
            </a:extLst>
          </a:blip>
          <a:srcRect/>
          <a:stretch/>
        </p:blipFill>
        <p:spPr>
          <a:xfrm>
            <a:off x="5097957" y="8799839"/>
            <a:ext cx="1431828" cy="956544"/>
          </a:xfrm>
          <a:prstGeom prst="rect">
            <a:avLst/>
          </a:prstGeom>
        </p:spPr>
      </p:pic>
      <p:pic>
        <p:nvPicPr>
          <p:cNvPr id="14" name="Picture 13"/>
          <p:cNvPicPr>
            <a:picLocks/>
          </p:cNvPicPr>
          <p:nvPr/>
        </p:nvPicPr>
        <p:blipFill>
          <a:blip r:embed="rId7" cstate="print">
            <a:extLst>
              <a:ext uri="{28A0092B-C50C-407E-A947-70E740481C1C}">
                <a14:useLocalDpi xmlns:a14="http://schemas.microsoft.com/office/drawing/2010/main" val="0"/>
              </a:ext>
            </a:extLst>
          </a:blip>
          <a:srcRect/>
          <a:stretch/>
        </p:blipFill>
        <p:spPr>
          <a:xfrm>
            <a:off x="6797771" y="8798051"/>
            <a:ext cx="1430335" cy="955548"/>
          </a:xfrm>
          <a:prstGeom prst="rect">
            <a:avLst/>
          </a:prstGeom>
        </p:spPr>
      </p:pic>
      <p:pic>
        <p:nvPicPr>
          <p:cNvPr id="20" name="Picture 19"/>
          <p:cNvPicPr>
            <a:picLocks/>
          </p:cNvPicPr>
          <p:nvPr/>
        </p:nvPicPr>
        <p:blipFill>
          <a:blip r:embed="rId8" cstate="print">
            <a:extLst>
              <a:ext uri="{28A0092B-C50C-407E-A947-70E740481C1C}">
                <a14:useLocalDpi xmlns:a14="http://schemas.microsoft.com/office/drawing/2010/main" val="0"/>
              </a:ext>
            </a:extLst>
          </a:blip>
          <a:srcRect/>
          <a:stretch/>
        </p:blipFill>
        <p:spPr>
          <a:xfrm>
            <a:off x="3399634" y="8800835"/>
            <a:ext cx="1431828" cy="954552"/>
          </a:xfrm>
          <a:prstGeom prst="rect">
            <a:avLst/>
          </a:prstGeom>
        </p:spPr>
      </p:pic>
      <p:pic>
        <p:nvPicPr>
          <p:cNvPr id="24" name="Picture 23">
            <a:extLst>
              <a:ext uri="{FF2B5EF4-FFF2-40B4-BE49-F238E27FC236}">
                <a16:creationId xmlns:a16="http://schemas.microsoft.com/office/drawing/2014/main" id="{1A4A91DC-5C1E-4F39-8E5D-0D833B6C64BA}"/>
              </a:ext>
            </a:extLst>
          </p:cNvPr>
          <p:cNvPicPr>
            <a:picLocks/>
          </p:cNvPicPr>
          <p:nvPr/>
        </p:nvPicPr>
        <p:blipFill>
          <a:blip r:embed="rId9" cstate="print">
            <a:lum bright="70000" contrast="-70000"/>
            <a:extLst>
              <a:ext uri="{28A0092B-C50C-407E-A947-70E740481C1C}">
                <a14:useLocalDpi xmlns:a14="http://schemas.microsoft.com/office/drawing/2010/main" val="0"/>
              </a:ext>
            </a:extLst>
          </a:blip>
          <a:srcRect/>
          <a:stretch/>
        </p:blipFill>
        <p:spPr>
          <a:xfrm>
            <a:off x="262903" y="3238057"/>
            <a:ext cx="1436914" cy="714573"/>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423</TotalTime>
  <Words>420</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2025-03-24T16:51:03Z</dcterms:modified>
</cp:coreProperties>
</file>