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6/15/2016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2.jpeg"/><Relationship Id="rId7"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www.agentownedrealty.com/" TargetMode="External"/><Relationship Id="rId11" Type="http://schemas.openxmlformats.org/officeDocument/2006/relationships/image" Target="../media/image8.jpeg"/><Relationship Id="rId5" Type="http://schemas.openxmlformats.org/officeDocument/2006/relationships/hyperlink" Target="mailto:jill@agentowned.com" TargetMode="External"/><Relationship Id="rId10" Type="http://schemas.openxmlformats.org/officeDocument/2006/relationships/image" Target="../media/image7.jpeg"/><Relationship Id="rId4" Type="http://schemas.openxmlformats.org/officeDocument/2006/relationships/image" Target="../media/image3.jpeg"/><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40679" y="176695"/>
            <a:ext cx="6776841" cy="457843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8" name="Rectangle 7"/>
          <p:cNvSpPr/>
          <p:nvPr/>
        </p:nvSpPr>
        <p:spPr>
          <a:xfrm>
            <a:off x="-4267200" y="2957630"/>
            <a:ext cx="3576584" cy="523220"/>
          </a:xfrm>
          <a:prstGeom prst="rect">
            <a:avLst/>
          </a:prstGeom>
        </p:spPr>
        <p:txBody>
          <a:bodyPr wrap="square">
            <a:spAutoFit/>
          </a:bodyPr>
          <a:lstStyle/>
          <a:p>
            <a:pPr algn="ctr"/>
            <a:r>
              <a:rPr lang="en-US" sz="2800" b="1" i="1" dirty="0" smtClean="0">
                <a:solidFill>
                  <a:schemeClr val="bg1"/>
                </a:solidFill>
                <a:effectLst>
                  <a:outerShdw blurRad="50800" dist="38100" dir="5400000" algn="t" rotWithShape="0">
                    <a:schemeClr val="tx1">
                      <a:alpha val="77000"/>
                    </a:schemeClr>
                  </a:outerShdw>
                </a:effectLst>
                <a:latin typeface="Gabriola" panose="04040605051002020D02" pitchFamily="82" charset="0"/>
              </a:rPr>
              <a:t>Loaded with Updates</a:t>
            </a:r>
            <a:endParaRPr lang="en-US" sz="2800" b="1" i="1" dirty="0">
              <a:solidFill>
                <a:schemeClr val="bg1"/>
              </a:solidFill>
              <a:effectLst>
                <a:outerShdw blurRad="50800" dist="38100" dir="5400000" algn="t" rotWithShape="0">
                  <a:schemeClr val="tx1">
                    <a:alpha val="77000"/>
                  </a:schemeClr>
                </a:outerShdw>
              </a:effectLst>
              <a:latin typeface="Gabriola" panose="04040605051002020D02" pitchFamily="82" charset="0"/>
            </a:endParaRPr>
          </a:p>
        </p:txBody>
      </p:sp>
      <p:sp>
        <p:nvSpPr>
          <p:cNvPr id="2" name="Title 1"/>
          <p:cNvSpPr>
            <a:spLocks noGrp="1"/>
          </p:cNvSpPr>
          <p:nvPr>
            <p:ph type="ctrTitle"/>
          </p:nvPr>
        </p:nvSpPr>
        <p:spPr>
          <a:xfrm>
            <a:off x="1517704" y="213566"/>
            <a:ext cx="4038599" cy="914401"/>
          </a:xfrm>
        </p:spPr>
        <p:txBody>
          <a:bodyPr anchor="ctr">
            <a:noAutofit/>
          </a:bodyPr>
          <a:lstStyle/>
          <a:p>
            <a:pPr algn="l"/>
            <a:r>
              <a:rPr lang="en-US" sz="1800" b="1" dirty="0">
                <a:solidFill>
                  <a:schemeClr val="tx2">
                    <a:lumMod val="50000"/>
                  </a:schemeClr>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3132 Moonlight </a:t>
            </a:r>
            <a:r>
              <a:rPr lang="en-US" sz="1800" b="1" dirty="0" smtClean="0">
                <a:solidFill>
                  <a:schemeClr val="tx2">
                    <a:lumMod val="50000"/>
                  </a:schemeClr>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Drive</a:t>
            </a:r>
            <a:br>
              <a:rPr lang="en-US" sz="1800" b="1" dirty="0" smtClean="0">
                <a:solidFill>
                  <a:schemeClr val="tx2">
                    <a:lumMod val="50000"/>
                  </a:schemeClr>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err="1" smtClean="0">
                <a:solidFill>
                  <a:schemeClr val="tx2">
                    <a:lumMod val="50000"/>
                  </a:schemeClr>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Boltons</a:t>
            </a:r>
            <a:r>
              <a:rPr lang="en-US" sz="1600" dirty="0" smtClean="0">
                <a:solidFill>
                  <a:schemeClr val="tx2">
                    <a:lumMod val="50000"/>
                  </a:schemeClr>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t>
            </a:r>
            <a:r>
              <a:rPr lang="en-US" sz="1600" dirty="0">
                <a:solidFill>
                  <a:schemeClr val="tx2">
                    <a:lumMod val="50000"/>
                  </a:schemeClr>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Landing | Charleston</a:t>
            </a:r>
            <a:br>
              <a:rPr lang="en-US" sz="1600" dirty="0">
                <a:solidFill>
                  <a:schemeClr val="tx2">
                    <a:lumMod val="50000"/>
                  </a:schemeClr>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a:solidFill>
                  <a:schemeClr val="tx2">
                    <a:lumMod val="50000"/>
                  </a:schemeClr>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16015870 | $289,900</a:t>
            </a:r>
            <a:endParaRPr lang="en-US" sz="1200" dirty="0">
              <a:solidFill>
                <a:schemeClr val="tx2">
                  <a:lumMod val="50000"/>
                </a:schemeClr>
              </a:solidFill>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57216" y="4773624"/>
            <a:ext cx="7462784" cy="4050409"/>
          </a:xfrm>
        </p:spPr>
        <p:txBody>
          <a:bodyPr anchor="ctr">
            <a:noAutofit/>
          </a:bodyPr>
          <a:lstStyle/>
          <a:p>
            <a:r>
              <a:rPr lang="en-US" sz="1600" dirty="0">
                <a:solidFill>
                  <a:schemeClr val="tx1"/>
                </a:solidFill>
                <a:latin typeface="Georgia" panose="02040502050405020303" pitchFamily="18" charset="0"/>
                <a:cs typeface="Microsoft Sans Serif" panose="020B0604020202020204" pitchFamily="34" charset="0"/>
              </a:rPr>
              <a:t>Beautiful 3 bedroom 2.5 bath home on private fenced backyard lot. Great floor plan with an abundance of natural light and a GOURMET eat-in kitchen including HUGE granite flattop island, gas stove, stainless steel appliances, gorgeous cabinets, over-sized pantry and open to family room. This home also boast a butlers pantry with granite and cabinets that leads to a flex room that could be used as a separate dining room, living room, or office. Finishing off the first floor is a mud room area off the back yard to store backpacks, shoes, and garden equipment when entering from the back. Upstairs is the master suite with private spa like bath and two additional large bedrooms that share a full bath. This home is READY TODAY so call now to go and see this fabulous home! Bolton's Landing is a wonderfully landscaped community with a play park, walking trails, and community pool! The neighborhood is close to local shopping and grocery stores and is a short drive to downtown Charleston with 5-star restaurants, world class shopping and iconic history as well as a short drive to the beaches, the airport, Boeing and Daniel Island.</a:t>
            </a:r>
            <a:endParaRPr lang="en-US" sz="1600" dirty="0">
              <a:solidFill>
                <a:schemeClr val="tx1"/>
              </a:solidFill>
              <a:latin typeface="Georgia" panose="02040502050405020303" pitchFamily="18" charset="0"/>
              <a:cs typeface="Microsoft Sans Serif" panose="020B0604020202020204" pitchFamily="34" charset="0"/>
            </a:endParaRPr>
          </a:p>
        </p:txBody>
      </p:sp>
      <p:pic>
        <p:nvPicPr>
          <p:cNvPr id="17" name="Picture 5"/>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63249" y="2012143"/>
            <a:ext cx="1356360" cy="901104"/>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9" name="Picture 5"/>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64697" y="176695"/>
            <a:ext cx="1353464" cy="9144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18" name="Rectangle 17"/>
          <p:cNvSpPr/>
          <p:nvPr/>
        </p:nvSpPr>
        <p:spPr>
          <a:xfrm>
            <a:off x="5076190" y="8915400"/>
            <a:ext cx="2543810" cy="769441"/>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Jill </a:t>
            </a:r>
            <a:r>
              <a:rPr lang="en-US" sz="1600" b="1" dirty="0" err="1" smtClean="0">
                <a:latin typeface="Georgia" panose="02040502050405020303" pitchFamily="18" charset="0"/>
                <a:cs typeface="Microsoft Sans Serif" panose="020B0604020202020204" pitchFamily="34" charset="0"/>
              </a:rPr>
              <a:t>Marcacci</a:t>
            </a:r>
            <a:endParaRPr lang="en-US" sz="1600" b="1" dirty="0" smtClean="0">
              <a:latin typeface="Georgia" panose="02040502050405020303" pitchFamily="18" charset="0"/>
              <a:cs typeface="Microsoft Sans Serif" panose="020B0604020202020204" pitchFamily="34" charset="0"/>
            </a:endParaRPr>
          </a:p>
          <a:p>
            <a:pPr algn="ctr"/>
            <a:r>
              <a:rPr lang="en-US" sz="1400" dirty="0" smtClean="0">
                <a:latin typeface="Georgia" panose="02040502050405020303" pitchFamily="18" charset="0"/>
              </a:rPr>
              <a:t>843-297-5590</a:t>
            </a:r>
            <a:r>
              <a:rPr lang="en-US" sz="1400" dirty="0">
                <a:latin typeface="Georgia" panose="02040502050405020303" pitchFamily="18" charset="0"/>
                <a:cs typeface="Microsoft Sans Serif" panose="020B0604020202020204" pitchFamily="34" charset="0"/>
              </a:rPr>
              <a:t/>
            </a:r>
            <a:br>
              <a:rPr lang="en-US" sz="1400" dirty="0">
                <a:latin typeface="Georgia" panose="02040502050405020303" pitchFamily="18" charset="0"/>
                <a:cs typeface="Microsoft Sans Serif" panose="020B0604020202020204" pitchFamily="34" charset="0"/>
              </a:rPr>
            </a:br>
            <a:r>
              <a:rPr lang="en-US" sz="1400" dirty="0" smtClean="0">
                <a:latin typeface="Georgia" panose="02040502050405020303" pitchFamily="18" charset="0"/>
                <a:cs typeface="Microsoft Sans Serif" panose="020B0604020202020204" pitchFamily="34" charset="0"/>
                <a:hlinkClick r:id="rId5"/>
              </a:rPr>
              <a:t>jill@agentowned.com</a:t>
            </a:r>
            <a:r>
              <a:rPr lang="en-US" sz="1400" dirty="0" smtClean="0">
                <a:latin typeface="Georgia" panose="02040502050405020303" pitchFamily="18" charset="0"/>
                <a:cs typeface="Microsoft Sans Serif" panose="020B0604020202020204" pitchFamily="34" charset="0"/>
              </a:rPr>
              <a:t>   </a:t>
            </a:r>
            <a:endParaRPr lang="en-US" sz="1400" dirty="0">
              <a:latin typeface="Georgia" panose="02040502050405020303" pitchFamily="18" charset="0"/>
              <a:cs typeface="Microsoft Sans Serif" panose="020B0604020202020204" pitchFamily="34" charset="0"/>
            </a:endParaRPr>
          </a:p>
        </p:txBody>
      </p:sp>
      <p:sp>
        <p:nvSpPr>
          <p:cNvPr id="20" name="Rectangle 19"/>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a:t>
            </a:r>
            <a:r>
              <a:rPr lang="en-US" sz="1000" dirty="0" smtClean="0">
                <a:latin typeface="Georgia" panose="02040502050405020303" pitchFamily="18" charset="0"/>
                <a:cs typeface="Microsoft Sans Serif" panose="020B0604020202020204" pitchFamily="34" charset="0"/>
              </a:rPr>
              <a:t>Preferred Group</a:t>
            </a:r>
            <a:r>
              <a:rPr lang="en-US" sz="1000" dirty="0">
                <a:latin typeface="Georgia" panose="02040502050405020303" pitchFamily="18" charset="0"/>
                <a:cs typeface="Microsoft Sans Serif" panose="020B0604020202020204" pitchFamily="34" charset="0"/>
              </a:rPr>
              <a:t>, Inc</a:t>
            </a:r>
            <a:r>
              <a:rPr lang="en-US" sz="1000" dirty="0" smtClean="0">
                <a:latin typeface="Georgia" panose="02040502050405020303" pitchFamily="18" charset="0"/>
                <a:cs typeface="Microsoft Sans Serif" panose="020B0604020202020204" pitchFamily="34" charset="0"/>
              </a:rPr>
              <a:t>. | </a:t>
            </a:r>
            <a:r>
              <a:rPr lang="en-US" sz="1000" dirty="0">
                <a:latin typeface="Georgia" panose="02040502050405020303" pitchFamily="18" charset="0"/>
                <a:cs typeface="Microsoft Sans Serif" panose="020B0604020202020204" pitchFamily="34" charset="0"/>
              </a:rPr>
              <a:t>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21" name="Rectangle 20"/>
          <p:cNvSpPr/>
          <p:nvPr/>
        </p:nvSpPr>
        <p:spPr>
          <a:xfrm>
            <a:off x="157216" y="8915400"/>
            <a:ext cx="2543810" cy="769441"/>
          </a:xfrm>
          <a:prstGeom prst="rect">
            <a:avLst/>
          </a:prstGeom>
        </p:spPr>
        <p:txBody>
          <a:bodyPr wrap="square">
            <a:spAutoFit/>
          </a:bodyPr>
          <a:lstStyle/>
          <a:p>
            <a:pPr algn="ctr"/>
            <a:r>
              <a:rPr lang="en-US" sz="1600" b="1" dirty="0" smtClean="0">
                <a:latin typeface="Georgia" panose="02040502050405020303" pitchFamily="18" charset="0"/>
                <a:cs typeface="Microsoft Sans Serif" panose="020B0604020202020204" pitchFamily="34" charset="0"/>
              </a:rPr>
              <a:t>Stan Huff</a:t>
            </a:r>
          </a:p>
          <a:p>
            <a:pPr algn="ctr"/>
            <a:r>
              <a:rPr lang="en-US" sz="1400" dirty="0">
                <a:latin typeface="Georgia" panose="02040502050405020303" pitchFamily="18" charset="0"/>
              </a:rPr>
              <a:t>843-670-2835</a:t>
            </a:r>
            <a:r>
              <a:rPr lang="en-US" sz="1400" dirty="0">
                <a:latin typeface="Georgia" panose="02040502050405020303" pitchFamily="18" charset="0"/>
                <a:cs typeface="Microsoft Sans Serif" panose="020B0604020202020204" pitchFamily="34" charset="0"/>
              </a:rPr>
              <a:t/>
            </a:r>
            <a:br>
              <a:rPr lang="en-US" sz="1400" dirty="0">
                <a:latin typeface="Georgia" panose="02040502050405020303" pitchFamily="18" charset="0"/>
                <a:cs typeface="Microsoft Sans Serif" panose="020B0604020202020204" pitchFamily="34" charset="0"/>
              </a:rPr>
            </a:br>
            <a:r>
              <a:rPr lang="en-US" sz="1400" dirty="0" smtClean="0">
                <a:latin typeface="Georgia" panose="02040502050405020303" pitchFamily="18" charset="0"/>
                <a:cs typeface="Microsoft Sans Serif" panose="020B0604020202020204" pitchFamily="34" charset="0"/>
                <a:hlinkClick r:id="rId5"/>
              </a:rPr>
              <a:t>stan.huff@agentowned.com</a:t>
            </a:r>
            <a:r>
              <a:rPr lang="en-US" sz="1400" dirty="0" smtClean="0">
                <a:latin typeface="Georgia" panose="02040502050405020303" pitchFamily="18" charset="0"/>
                <a:cs typeface="Microsoft Sans Serif" panose="020B0604020202020204" pitchFamily="34" charset="0"/>
              </a:rPr>
              <a:t>  </a:t>
            </a:r>
          </a:p>
        </p:txBody>
      </p:sp>
      <p:sp>
        <p:nvSpPr>
          <p:cNvPr id="22" name="Rectangle 21"/>
          <p:cNvSpPr/>
          <p:nvPr/>
        </p:nvSpPr>
        <p:spPr>
          <a:xfrm>
            <a:off x="2991564" y="9598644"/>
            <a:ext cx="1789272" cy="246221"/>
          </a:xfrm>
          <a:prstGeom prst="rect">
            <a:avLst/>
          </a:prstGeom>
        </p:spPr>
        <p:txBody>
          <a:bodyPr wrap="none">
            <a:spAutoFit/>
          </a:bodyPr>
          <a:lstStyle/>
          <a:p>
            <a:r>
              <a:rPr lang="en-US" sz="1000" dirty="0">
                <a:latin typeface="Georgia" panose="02040502050405020303" pitchFamily="18" charset="0"/>
                <a:cs typeface="Microsoft Sans Serif" panose="020B0604020202020204" pitchFamily="34" charset="0"/>
                <a:hlinkClick r:id="rId6"/>
              </a:rPr>
              <a:t>www.agentownedrealty.com</a:t>
            </a:r>
            <a:endParaRPr lang="en-US" sz="1000" dirty="0"/>
          </a:p>
        </p:txBody>
      </p:sp>
      <p:pic>
        <p:nvPicPr>
          <p:cNvPr id="23" name="Picture 22"/>
          <p:cNvPicPr>
            <a:picLocks noChangeAspect="1"/>
          </p:cNvPicPr>
          <p:nvPr/>
        </p:nvPicPr>
        <p:blipFill>
          <a:blip r:embed="rId7"/>
          <a:stretch>
            <a:fillRect/>
          </a:stretch>
        </p:blipFill>
        <p:spPr>
          <a:xfrm>
            <a:off x="3377783" y="9037568"/>
            <a:ext cx="1021651" cy="536147"/>
          </a:xfrm>
          <a:prstGeom prst="rect">
            <a:avLst/>
          </a:prstGeom>
        </p:spPr>
      </p:pic>
      <p:pic>
        <p:nvPicPr>
          <p:cNvPr id="16"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63249" y="2926543"/>
            <a:ext cx="1356360" cy="901104"/>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63249" y="1093653"/>
            <a:ext cx="1354455" cy="909284"/>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5" name="Picture 5"/>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b="12194"/>
          <a:stretch/>
        </p:blipFill>
        <p:spPr bwMode="auto">
          <a:xfrm>
            <a:off x="-3580180" y="8279459"/>
            <a:ext cx="1602164" cy="1055096"/>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6"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63249" y="3847373"/>
            <a:ext cx="1356360" cy="901104"/>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10" name="Down Ribbon 9"/>
          <p:cNvSpPr/>
          <p:nvPr/>
        </p:nvSpPr>
        <p:spPr>
          <a:xfrm>
            <a:off x="1682858" y="3999013"/>
            <a:ext cx="5784742" cy="603712"/>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i="1" dirty="0" smtClean="0">
                <a:solidFill>
                  <a:schemeClr val="tx1"/>
                </a:solidFill>
                <a:latin typeface="Gabriola" panose="04040605051002020D02" pitchFamily="82" charset="0"/>
              </a:rPr>
              <a:t>Just Listed! ~ </a:t>
            </a:r>
            <a:r>
              <a:rPr lang="en-US" sz="3000" b="1" i="1" dirty="0" smtClean="0">
                <a:solidFill>
                  <a:schemeClr val="tx1"/>
                </a:solidFill>
                <a:latin typeface="Gabriola" panose="04040605051002020D02" pitchFamily="82" charset="0"/>
              </a:rPr>
              <a:t>Move-in Ready!</a:t>
            </a:r>
            <a:endParaRPr lang="en-US" sz="3000" b="1" i="1" dirty="0">
              <a:solidFill>
                <a:schemeClr val="tx1"/>
              </a:solidFill>
              <a:latin typeface="Gabriola" panose="04040605051002020D02" pitchFamily="82" charset="0"/>
            </a:endParaRPr>
          </a:p>
        </p:txBody>
      </p:sp>
    </p:spTree>
    <p:extLst>
      <p:ext uri="{BB962C8B-B14F-4D97-AF65-F5344CB8AC3E}">
        <p14:creationId xmlns:p14="http://schemas.microsoft.com/office/powerpoint/2010/main" val="26883232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TotalTime>
  <Words>254</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3132 Moonlight Drive Boltons Landing | Charleston MLS# 16015870 | $289,900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33</cp:revision>
  <dcterms:created xsi:type="dcterms:W3CDTF">2006-08-16T00:00:00Z</dcterms:created>
  <dcterms:modified xsi:type="dcterms:W3CDTF">2016-06-15T18:25:51Z</dcterms:modified>
</cp:coreProperties>
</file>