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44" y="-9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microsoft.com/office/2007/relationships/hdphoto" Target="../media/hdphoto1.wdp"/><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Cutout/>
                    </a14:imgEffect>
                  </a14:imgLayer>
                </a14:imgProps>
              </a:ext>
            </a:extLst>
          </a:blip>
          <a:srcRect/>
          <a:stretch>
            <a:fillRect l="-47000" r="-47000"/>
          </a:stretch>
        </a:blipFill>
        <a:effectLst/>
      </p:bgPr>
    </p:bg>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1647838"/>
            <a:ext cx="4798253" cy="3203284"/>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562599"/>
            <a:ext cx="5559601" cy="3264795"/>
          </a:xfrm>
        </p:spPr>
        <p:txBody>
          <a:bodyPr anchor="ctr">
            <a:noAutofit/>
          </a:bodyPr>
          <a:lstStyle/>
          <a:p>
            <a:r>
              <a:rPr lang="en-US" sz="1200" b="1" dirty="0">
                <a:solidFill>
                  <a:schemeClr val="bg1"/>
                </a:solidFill>
                <a:latin typeface="Century Gothic" panose="020B0502020202020204" pitchFamily="34" charset="0"/>
                <a:ea typeface="Verdana" panose="020B0604030504040204" pitchFamily="34" charset="0"/>
                <a:cs typeface="Verdana" panose="020B0604030504040204" pitchFamily="34" charset="0"/>
              </a:rPr>
              <a:t>Renovations have been completed in buildings C and D and you MUST treat yourself to a peek. </a:t>
            </a:r>
            <a:r>
              <a:rPr lang="en-US" sz="1200" b="1" dirty="0" err="1">
                <a:solidFill>
                  <a:schemeClr val="bg1"/>
                </a:solidFill>
                <a:latin typeface="Century Gothic" panose="020B0502020202020204" pitchFamily="34" charset="0"/>
                <a:ea typeface="Verdana" panose="020B0604030504040204" pitchFamily="34" charset="0"/>
                <a:cs typeface="Verdana" panose="020B0604030504040204" pitchFamily="34" charset="0"/>
              </a:rPr>
              <a:t>Shipwatch</a:t>
            </a:r>
            <a:r>
              <a:rPr lang="en-US" sz="1200" b="1" dirty="0">
                <a:solidFill>
                  <a:schemeClr val="bg1"/>
                </a:solidFill>
                <a:latin typeface="Century Gothic" panose="020B0502020202020204" pitchFamily="34" charset="0"/>
                <a:ea typeface="Verdana" panose="020B0604030504040204" pitchFamily="34" charset="0"/>
                <a:cs typeface="Verdana" panose="020B0604030504040204" pitchFamily="34" charset="0"/>
              </a:rPr>
              <a:t> in now better than new--new siding, metal roofs, railings, and brand new storm-rated doors and windows. AND </a:t>
            </a:r>
            <a:r>
              <a:rPr lang="en-US" sz="1200" b="1" dirty="0" err="1">
                <a:solidFill>
                  <a:schemeClr val="bg1"/>
                </a:solidFill>
                <a:latin typeface="Century Gothic" panose="020B0502020202020204" pitchFamily="34" charset="0"/>
                <a:ea typeface="Verdana" panose="020B0604030504040204" pitchFamily="34" charset="0"/>
                <a:cs typeface="Verdana" panose="020B0604030504040204" pitchFamily="34" charset="0"/>
              </a:rPr>
              <a:t>Shipwatch</a:t>
            </a:r>
            <a:r>
              <a:rPr lang="en-US" sz="1200" b="1" dirty="0">
                <a:solidFill>
                  <a:schemeClr val="bg1"/>
                </a:solidFill>
                <a:latin typeface="Century Gothic" panose="020B0502020202020204" pitchFamily="34" charset="0"/>
                <a:ea typeface="Verdana" panose="020B0604030504040204" pitchFamily="34" charset="0"/>
                <a:cs typeface="Verdana" panose="020B0604030504040204" pitchFamily="34" charset="0"/>
              </a:rPr>
              <a:t> sits on a beautifully wide and stable stretch of beach. With an eye for detail, this unit was beautifully renovated, including granite countertops, tile floors throughout, new cabinetry in kitchen and baths, and fun and eclectic lighting and furnishings. You will not be disappointed. As a corner unit, light floods in through the large floor-to-ceiling bay window in addition to the sliding glass doors with access to the generous deck with expansive ocean views. There is a large storage closet just outside the unit that easily houses your beach supplies and overflow. The grounds are beautifully landscaped with a mixture of low country live oaks and tropical palms with tasteful cupped lighting along the walking paths. The pool is one of the best in the Resort making </a:t>
            </a:r>
            <a:r>
              <a:rPr lang="en-US" sz="1200" b="1" dirty="0" err="1">
                <a:solidFill>
                  <a:schemeClr val="bg1"/>
                </a:solidFill>
                <a:latin typeface="Century Gothic" panose="020B0502020202020204" pitchFamily="34" charset="0"/>
                <a:ea typeface="Verdana" panose="020B0604030504040204" pitchFamily="34" charset="0"/>
                <a:cs typeface="Verdana" panose="020B0604030504040204" pitchFamily="34" charset="0"/>
              </a:rPr>
              <a:t>Shipwatch</a:t>
            </a:r>
            <a:r>
              <a:rPr lang="en-US" sz="1200" b="1" dirty="0">
                <a:solidFill>
                  <a:schemeClr val="bg1"/>
                </a:solidFill>
                <a:latin typeface="Century Gothic" panose="020B0502020202020204" pitchFamily="34" charset="0"/>
                <a:ea typeface="Verdana" panose="020B0604030504040204" pitchFamily="34" charset="0"/>
                <a:cs typeface="Verdana" panose="020B0604030504040204" pitchFamily="34" charset="0"/>
              </a:rPr>
              <a:t> a great rental property although this property is not currently in a rental program.</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t>313-C </a:t>
            </a:r>
            <a:r>
              <a:rPr lang="en-US" sz="2000" cap="none" dirty="0" err="1">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t>Shipwatch</a:t>
            </a:r>
            <a:r>
              <a:rPr lang="en-US" sz="20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t> Villa</a:t>
            </a:r>
            <a:br>
              <a:rPr lang="en-US" sz="20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t>MLS# 1422385</a:t>
            </a:r>
            <a:br>
              <a:rPr lang="en-US" sz="14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50800" dist="38100" dir="2700000" algn="tl" rotWithShape="0">
                    <a:prstClr val="black">
                      <a:alpha val="40000"/>
                    </a:prstClr>
                  </a:outerShdw>
                </a:effectLst>
                <a:latin typeface="Century Gothic" panose="020B0502020202020204" pitchFamily="34" charset="0"/>
              </a:rPr>
              <a:t>$679,000</a:t>
            </a:r>
            <a:endParaRPr lang="en-US" sz="1200" i="1" cap="none" dirty="0">
              <a:ln w="10541" cmpd="sng">
                <a:noFill/>
                <a:prstDash val="solid"/>
              </a:ln>
              <a:solidFill>
                <a:srgbClr val="FFFF00"/>
              </a:solidFill>
              <a:effectLst>
                <a:outerShdw blurRad="50800" dist="38100" dir="2700000" algn="tl" rotWithShape="0">
                  <a:prstClr val="black">
                    <a:alpha val="40000"/>
                  </a:prstClr>
                </a:outerShdw>
              </a:effectLst>
              <a:latin typeface="Century Gothic" panose="020B0502020202020204" pitchFamily="34" charset="0"/>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48400" y="9059129"/>
            <a:ext cx="1118353" cy="869519"/>
          </a:xfrm>
          <a:prstGeom prst="rect">
            <a:avLst/>
          </a:prstGeom>
        </p:spPr>
      </p:pic>
      <p:sp>
        <p:nvSpPr>
          <p:cNvPr id="17" name="Rectangle 16"/>
          <p:cNvSpPr/>
          <p:nvPr/>
        </p:nvSpPr>
        <p:spPr>
          <a:xfrm>
            <a:off x="0" y="9055307"/>
            <a:ext cx="7772399" cy="877163"/>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Ann Cortes</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324-6808</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ann.cortes@carolinaone.com</a:t>
            </a:r>
          </a:p>
        </p:txBody>
      </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2662" y="9059548"/>
            <a:ext cx="1263534" cy="868680"/>
          </a:xfrm>
          <a:prstGeom prst="rect">
            <a:avLst/>
          </a:prstGeom>
        </p:spPr>
      </p:pic>
      <p:sp>
        <p:nvSpPr>
          <p:cNvPr id="18" name="Rectangle 17"/>
          <p:cNvSpPr/>
          <p:nvPr/>
        </p:nvSpPr>
        <p:spPr>
          <a:xfrm>
            <a:off x="0" y="9858345"/>
            <a:ext cx="7772400" cy="200055"/>
          </a:xfrm>
          <a:prstGeom prst="rect">
            <a:avLst/>
          </a:prstGeom>
        </p:spPr>
        <p:txBody>
          <a:bodyPr wrap="square" anchor="b">
            <a:spAutoFit/>
          </a:bodyPr>
          <a:lstStyle/>
          <a:p>
            <a:pPr algn="ctr"/>
            <a:r>
              <a:rPr lang="en-US" sz="700" dirty="0">
                <a:solidFill>
                  <a:schemeClr val="bg1"/>
                </a:solidFill>
                <a:latin typeface="Century Gothic" panose="020B0502020202020204" pitchFamily="34" charset="0"/>
              </a:rPr>
              <a:t>Carolina One Real Estate | 1503 Palm Blvd | Isle of Palms, SC 29451-2280</a:t>
            </a:r>
          </a:p>
        </p:txBody>
      </p:sp>
      <p:sp>
        <p:nvSpPr>
          <p:cNvPr id="23" name="Rectangle 22"/>
          <p:cNvSpPr/>
          <p:nvPr/>
        </p:nvSpPr>
        <p:spPr>
          <a:xfrm>
            <a:off x="7848600" y="4724400"/>
            <a:ext cx="2794752" cy="707886"/>
          </a:xfrm>
          <a:prstGeom prst="rect">
            <a:avLst/>
          </a:prstGeom>
          <a:noFill/>
        </p:spPr>
        <p:txBody>
          <a:bodyPr wrap="square">
            <a:spAutoFit/>
          </a:bodyPr>
          <a:lstStyle/>
          <a:p>
            <a:pPr algn="r"/>
            <a:r>
              <a:rPr lang="en-US" i="1" dirty="0">
                <a:solidFill>
                  <a:schemeClr val="bg1"/>
                </a:solidFill>
                <a:effectLst>
                  <a:outerShdw blurRad="50800" dist="38100" dir="5400000" algn="t" rotWithShape="0">
                    <a:prstClr val="black">
                      <a:alpha val="40000"/>
                    </a:prstClr>
                  </a:outerShdw>
                </a:effectLst>
              </a:rPr>
              <a:t>Fantastic Rental Property</a:t>
            </a:r>
          </a:p>
        </p:txBody>
      </p:sp>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642888" y="4560454"/>
            <a:ext cx="2028665" cy="1354325"/>
          </a:xfrm>
          <a:prstGeom prst="rect">
            <a:avLst/>
          </a:prstGeom>
          <a:ln w="12700">
            <a:noFill/>
          </a:ln>
          <a:effectLst>
            <a:outerShdw blurRad="63500" sx="102000" sy="102000" algn="ctr" rotWithShape="0">
              <a:prstClr val="black">
                <a:alpha val="40000"/>
              </a:prstClr>
            </a:outerShdw>
          </a:effectLst>
        </p:spPr>
      </p:pic>
      <p:pic>
        <p:nvPicPr>
          <p:cNvPr id="6" name="Picture 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642888" y="7473070"/>
            <a:ext cx="2028665" cy="1354325"/>
          </a:xfrm>
          <a:prstGeom prst="rect">
            <a:avLst/>
          </a:prstGeom>
          <a:ln w="12700">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42888" y="1647838"/>
            <a:ext cx="2028665" cy="1354325"/>
          </a:xfrm>
          <a:prstGeom prst="rect">
            <a:avLst/>
          </a:prstGeom>
          <a:ln w="12700">
            <a:noFill/>
          </a:ln>
          <a:effectLst>
            <a:outerShdw blurRad="63500" sx="102000" sy="102000" algn="ctr" rotWithShape="0">
              <a:prstClr val="black">
                <a:alpha val="40000"/>
              </a:prstClr>
            </a:outerShdw>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642888" y="3104146"/>
            <a:ext cx="2028665" cy="1354325"/>
          </a:xfrm>
          <a:prstGeom prst="rect">
            <a:avLst/>
          </a:prstGeom>
          <a:ln w="12700">
            <a:no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45949" y="193574"/>
            <a:ext cx="2025604" cy="1352281"/>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204497" y="1106607"/>
            <a:ext cx="3281903" cy="461665"/>
          </a:xfrm>
          <a:prstGeom prst="rect">
            <a:avLst/>
          </a:prstGeom>
          <a:noFill/>
        </p:spPr>
        <p:txBody>
          <a:bodyPr wrap="square">
            <a:spAutoFit/>
          </a:bodyPr>
          <a:lstStyle/>
          <a:p>
            <a:pPr algn="ctr"/>
            <a:r>
              <a:rPr lang="en-US" sz="2400" b="1" i="1" dirty="0" err="1">
                <a:solidFill>
                  <a:schemeClr val="accent1"/>
                </a:solidFill>
              </a:rPr>
              <a:t>Shipwatch</a:t>
            </a:r>
            <a:r>
              <a:rPr lang="en-US" sz="2400" b="1" i="1" dirty="0">
                <a:solidFill>
                  <a:schemeClr val="accent1"/>
                </a:solidFill>
              </a:rPr>
              <a:t> is back!</a:t>
            </a:r>
          </a:p>
        </p:txBody>
      </p:sp>
      <p:pic>
        <p:nvPicPr>
          <p:cNvPr id="25" name="Picture 2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642888" y="6016762"/>
            <a:ext cx="2028665" cy="1354324"/>
          </a:xfrm>
          <a:prstGeom prst="rect">
            <a:avLst/>
          </a:prstGeom>
          <a:ln w="12700">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174</TotalTime>
  <Words>225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313-C Shipwatch Villa Wild Dunes Isle of Palms, SC 29451 MLS# 1422385 $679,000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2016-11-01T16:53:07Z</dcterms:modified>
</cp:coreProperties>
</file>