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345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7" d="100"/>
          <a:sy n="47" d="100"/>
        </p:scale>
        <p:origin x="2244" y="60"/>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7/21/2018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7/21/2018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7/21/2018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7/21/2018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7/21/2018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7/21/2018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7/21/2018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7/21/2018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7/21/2018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7/21/2018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7/21/2018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7/21/2018</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pn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1705847" y="142001"/>
            <a:ext cx="5979417" cy="3986278"/>
          </a:xfrm>
          <a:prstGeom prst="rect">
            <a:avLst/>
          </a:prstGeom>
          <a:ln>
            <a:noFill/>
          </a:ln>
          <a:effectLst/>
          <a:extLst>
            <a:ext uri="{909E8E84-426E-40DD-AFC4-6F175D3DCCD1}">
              <a14:hiddenFill xmlns:a14="http://schemas.microsoft.com/office/drawing/2010/main">
                <a:solidFill>
                  <a:schemeClr val="accent1"/>
                </a:solidFill>
              </a14:hiddenFill>
            </a:ext>
          </a:extLst>
        </p:spPr>
      </p:pic>
      <p:pic>
        <p:nvPicPr>
          <p:cNvPr id="1032" name="Picture 8"/>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5980945" y="9315649"/>
            <a:ext cx="1562527" cy="36458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Title 1"/>
          <p:cNvSpPr>
            <a:spLocks noGrp="1"/>
          </p:cNvSpPr>
          <p:nvPr>
            <p:ph type="ctrTitle"/>
          </p:nvPr>
        </p:nvSpPr>
        <p:spPr>
          <a:xfrm>
            <a:off x="1661160" y="4099904"/>
            <a:ext cx="6068790" cy="957671"/>
          </a:xfrm>
        </p:spPr>
        <p:txBody>
          <a:bodyPr anchor="t">
            <a:noAutofit/>
          </a:bodyPr>
          <a:lstStyle/>
          <a:p>
            <a:r>
              <a:rPr lang="en-US" sz="2000" b="1" dirty="0">
                <a:latin typeface="Arial Nova" panose="020B0504020202020204" pitchFamily="34" charset="0"/>
                <a:ea typeface="Tahoma" panose="020B0604030504040204" pitchFamily="34" charset="0"/>
                <a:cs typeface="Tahoma" panose="020B0604030504040204" pitchFamily="34" charset="0"/>
              </a:rPr>
              <a:t>313 White Gables Drive</a:t>
            </a:r>
            <a:br>
              <a:rPr lang="en-US" sz="2000" b="1" dirty="0">
                <a:latin typeface="Arial Nova" panose="020B0504020202020204" pitchFamily="34" charset="0"/>
                <a:ea typeface="Tahoma" panose="020B0604030504040204" pitchFamily="34" charset="0"/>
                <a:cs typeface="Tahoma" panose="020B0604030504040204" pitchFamily="34" charset="0"/>
              </a:rPr>
            </a:br>
            <a:r>
              <a:rPr lang="en-US" sz="1800" dirty="0">
                <a:latin typeface="Arial Nova" panose="020B0504020202020204" pitchFamily="34" charset="0"/>
                <a:ea typeface="Tahoma" panose="020B0604030504040204" pitchFamily="34" charset="0"/>
                <a:cs typeface="Tahoma" panose="020B0604030504040204" pitchFamily="34" charset="0"/>
              </a:rPr>
              <a:t>White Gables ~ Summerville, SC 29483</a:t>
            </a:r>
            <a:br>
              <a:rPr lang="en-US" sz="1800" dirty="0">
                <a:latin typeface="Arial Nova" panose="020B0504020202020204" pitchFamily="34" charset="0"/>
                <a:ea typeface="Tahoma" panose="020B0604030504040204" pitchFamily="34" charset="0"/>
                <a:cs typeface="Tahoma" panose="020B0604030504040204" pitchFamily="34" charset="0"/>
              </a:rPr>
            </a:br>
            <a:r>
              <a:rPr lang="en-US" sz="1800" dirty="0">
                <a:latin typeface="Arial Nova" panose="020B0504020202020204" pitchFamily="34" charset="0"/>
                <a:ea typeface="Tahoma" panose="020B0604030504040204" pitchFamily="34" charset="0"/>
                <a:cs typeface="Tahoma" panose="020B0604030504040204" pitchFamily="34" charset="0"/>
              </a:rPr>
              <a:t>MLS# 18015617 ~ $220,000</a:t>
            </a:r>
            <a:endParaRPr lang="en-US" sz="1100" dirty="0">
              <a:latin typeface="Arial Nova" panose="020B0504020202020204" pitchFamily="34" charset="0"/>
              <a:ea typeface="Tahoma" panose="020B0604030504040204" pitchFamily="34" charset="0"/>
              <a:cs typeface="Tahoma" panose="020B0604030504040204" pitchFamily="34" charset="0"/>
            </a:endParaRPr>
          </a:p>
        </p:txBody>
      </p:sp>
      <p:sp>
        <p:nvSpPr>
          <p:cNvPr id="3" name="Subtitle 2"/>
          <p:cNvSpPr>
            <a:spLocks noGrp="1"/>
          </p:cNvSpPr>
          <p:nvPr>
            <p:ph type="subTitle" idx="1"/>
          </p:nvPr>
        </p:nvSpPr>
        <p:spPr>
          <a:xfrm>
            <a:off x="1578322" y="5029200"/>
            <a:ext cx="6194078" cy="3991754"/>
          </a:xfrm>
        </p:spPr>
        <p:txBody>
          <a:bodyPr anchor="ctr">
            <a:noAutofit/>
          </a:bodyPr>
          <a:lstStyle/>
          <a:p>
            <a:r>
              <a:rPr lang="en-US" sz="1200" dirty="0">
                <a:solidFill>
                  <a:schemeClr val="tx1"/>
                </a:solidFill>
                <a:latin typeface="Arial Nova" panose="020B0504020202020204" pitchFamily="34" charset="0"/>
                <a:ea typeface="Tahoma" panose="020B0604030504040204" pitchFamily="34" charset="0"/>
                <a:cs typeface="Tahoma" panose="020B0604030504040204" pitchFamily="34" charset="0"/>
              </a:rPr>
              <a:t>Welcome to a Charleston style home located in the charming neighborhood of White Gables, where neighbors are family. This home is just minutes from downtown Summerville, where you will find local shopping, restaurants and pubs. The home features expansive double porches which offer views of the White Gables green out front and charming courtyard. White Gables has monthly and Holiday events with neighbors, which make it easy to meet new people. Just a few homes down the block is the is the park, clubhouse and pool where you can relax with friends. This </a:t>
            </a:r>
            <a:r>
              <a:rPr lang="en-US" sz="1200" dirty="0" err="1">
                <a:solidFill>
                  <a:schemeClr val="tx1"/>
                </a:solidFill>
                <a:latin typeface="Arial Nova" panose="020B0504020202020204" pitchFamily="34" charset="0"/>
                <a:ea typeface="Tahoma" panose="020B0604030504040204" pitchFamily="34" charset="0"/>
                <a:cs typeface="Tahoma" panose="020B0604030504040204" pitchFamily="34" charset="0"/>
              </a:rPr>
              <a:t>Saussy</a:t>
            </a:r>
            <a:r>
              <a:rPr lang="en-US" sz="1200" dirty="0">
                <a:solidFill>
                  <a:schemeClr val="tx1"/>
                </a:solidFill>
                <a:latin typeface="Arial Nova" panose="020B0504020202020204" pitchFamily="34" charset="0"/>
                <a:ea typeface="Tahoma" panose="020B0604030504040204" pitchFamily="34" charset="0"/>
                <a:cs typeface="Tahoma" panose="020B0604030504040204" pitchFamily="34" charset="0"/>
              </a:rPr>
              <a:t> Burbank home features 10' ceilings with crown molding and pedestal window sills. The living room has plantation blinds, 10'' ceilings and you can enjoy chilly nights by the gas fireplace. The inviting kitchen is a chef's delight with a brand new stainless steel appliances, two pantries for food storage as well as many cabinets for dishes and cookware. The floor plan features an ample size dining area with access to the landscaped backyard with a pond and surround sound speakers. Low maintenance yard with irrigation system allow you to live the lifestyle this community offers. Upstairs master suite with walk in closet, in suite bathroom and access to the porch, make this a must see! The other two bedrooms are generous in size and can be used for office space, work out room, or guest rooms. Your new backyard calls for you to set out a lawn chair and have a morning coffee. The garage boasts an attic for extra storage space. HVAC 2 years old, the front porch door recently replaced and the home has been freshly painted. HOA fees allow use of the Olympic size swimming pool, tennis courts, firepit, miles of walking/biking trails and Four stocked ponds for fishing.</a:t>
            </a:r>
          </a:p>
        </p:txBody>
      </p:sp>
      <p:sp>
        <p:nvSpPr>
          <p:cNvPr id="9" name="Rectangle 8"/>
          <p:cNvSpPr/>
          <p:nvPr/>
        </p:nvSpPr>
        <p:spPr>
          <a:xfrm>
            <a:off x="0" y="9812179"/>
            <a:ext cx="7772400" cy="246221"/>
          </a:xfrm>
          <a:prstGeom prst="rect">
            <a:avLst/>
          </a:prstGeom>
        </p:spPr>
        <p:txBody>
          <a:bodyPr wrap="square">
            <a:spAutoFit/>
          </a:bodyPr>
          <a:lstStyle/>
          <a:p>
            <a:pPr algn="ctr"/>
            <a:r>
              <a:rPr lang="en-US" sz="1000" dirty="0">
                <a:latin typeface="Arial Nova" panose="020B0504020202020204" pitchFamily="34" charset="0"/>
                <a:ea typeface="Tahoma" panose="020B0604030504040204" pitchFamily="34" charset="0"/>
                <a:cs typeface="Tahoma" panose="020B0604030504040204" pitchFamily="34" charset="0"/>
              </a:rPr>
              <a:t>Realty ONE Group Coastal | 1510 Trolley Rd | Summerville, SC 29485</a:t>
            </a:r>
          </a:p>
        </p:txBody>
      </p:sp>
      <p:sp>
        <p:nvSpPr>
          <p:cNvPr id="10" name="Down Ribbon 9"/>
          <p:cNvSpPr/>
          <p:nvPr/>
        </p:nvSpPr>
        <p:spPr>
          <a:xfrm>
            <a:off x="185251" y="-1181101"/>
            <a:ext cx="7376497" cy="996314"/>
          </a:xfrm>
          <a:prstGeom prst="ribbon">
            <a:avLst>
              <a:gd name="adj1" fmla="val 16667"/>
              <a:gd name="adj2" fmla="val 71557"/>
            </a:avLst>
          </a:prstGeom>
          <a:gradFill flip="none" rotWithShape="1">
            <a:gsLst>
              <a:gs pos="0">
                <a:srgbClr val="E6DCAC"/>
              </a:gs>
              <a:gs pos="12000">
                <a:srgbClr val="E6D78A"/>
              </a:gs>
              <a:gs pos="30000">
                <a:srgbClr val="C7AC4C"/>
              </a:gs>
              <a:gs pos="45000">
                <a:srgbClr val="E6D78A"/>
              </a:gs>
              <a:gs pos="77000">
                <a:srgbClr val="C7AC4C"/>
              </a:gs>
              <a:gs pos="100000">
                <a:srgbClr val="E6DCAC"/>
              </a:gs>
            </a:gsLst>
            <a:path path="circle">
              <a:fillToRect l="100000" t="100000"/>
            </a:path>
            <a:tileRect r="-100000" b="-100000"/>
          </a:gradFill>
          <a:ln w="6350">
            <a:solidFill>
              <a:schemeClr val="bg2">
                <a:lumMod val="50000"/>
              </a:schemeClr>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US" sz="2400" i="1" dirty="0">
                <a:solidFill>
                  <a:schemeClr val="tx1"/>
                </a:solidFill>
                <a:latin typeface="Gabriola" panose="04040605051002020D02" pitchFamily="82" charset="0"/>
              </a:rPr>
              <a:t>Open House Lunch ~ Friday, Oct 3 from 11 - 1</a:t>
            </a:r>
          </a:p>
          <a:p>
            <a:pPr algn="ctr"/>
            <a:r>
              <a:rPr lang="en-US" sz="2400" i="1" dirty="0">
                <a:solidFill>
                  <a:schemeClr val="tx1"/>
                </a:solidFill>
                <a:latin typeface="Gabriola" panose="04040605051002020D02" pitchFamily="82" charset="0"/>
              </a:rPr>
              <a:t>Handyman Special… Bring your hard hats!</a:t>
            </a:r>
          </a:p>
        </p:txBody>
      </p:sp>
      <p:sp>
        <p:nvSpPr>
          <p:cNvPr id="8" name="Rectangle 7"/>
          <p:cNvSpPr/>
          <p:nvPr/>
        </p:nvSpPr>
        <p:spPr>
          <a:xfrm>
            <a:off x="1705847" y="142001"/>
            <a:ext cx="5979417" cy="523220"/>
          </a:xfrm>
          <a:prstGeom prst="rect">
            <a:avLst/>
          </a:prstGeom>
        </p:spPr>
        <p:txBody>
          <a:bodyPr wrap="square">
            <a:spAutoFit/>
          </a:bodyPr>
          <a:lstStyle/>
          <a:p>
            <a:pPr algn="ctr"/>
            <a:r>
              <a:rPr lang="en-US" sz="2800" i="1" dirty="0">
                <a:latin typeface="Arial Nova" panose="020B0504020202020204" pitchFamily="34" charset="0"/>
                <a:ea typeface="Tahoma" panose="020B0604030504040204" pitchFamily="34" charset="0"/>
                <a:cs typeface="Tahoma" panose="020B0604030504040204" pitchFamily="34" charset="0"/>
              </a:rPr>
              <a:t>Great New Price!</a:t>
            </a:r>
            <a:endParaRPr lang="en-US" sz="2800" b="1" i="1" dirty="0">
              <a:latin typeface="Arial Nova" panose="020B0504020202020204" pitchFamily="34" charset="0"/>
              <a:ea typeface="Tahoma" panose="020B0604030504040204" pitchFamily="34" charset="0"/>
              <a:cs typeface="Tahoma" panose="020B0604030504040204" pitchFamily="34" charset="0"/>
            </a:endParaRPr>
          </a:p>
        </p:txBody>
      </p:sp>
      <p:pic>
        <p:nvPicPr>
          <p:cNvPr id="4" name="Picture 3"/>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65767" y="9160748"/>
            <a:ext cx="592035" cy="674391"/>
          </a:xfrm>
          <a:prstGeom prst="rect">
            <a:avLst/>
          </a:prstGeom>
        </p:spPr>
      </p:pic>
      <p:pic>
        <p:nvPicPr>
          <p:cNvPr id="18" name="Picture 6"/>
          <p:cNvPicPr>
            <a:picLocks noChangeArrowheads="1"/>
          </p:cNvPicPr>
          <p:nvPr/>
        </p:nvPicPr>
        <p:blipFill>
          <a:blip r:embed="rId5" cstate="print">
            <a:extLst>
              <a:ext uri="{28A0092B-C50C-407E-A947-70E740481C1C}">
                <a14:useLocalDpi xmlns:a14="http://schemas.microsoft.com/office/drawing/2010/main" val="0"/>
              </a:ext>
            </a:extLst>
          </a:blip>
          <a:stretch>
            <a:fillRect/>
          </a:stretch>
        </p:blipFill>
        <p:spPr bwMode="auto">
          <a:xfrm>
            <a:off x="96994" y="8033402"/>
            <a:ext cx="1481328" cy="987552"/>
          </a:xfrm>
          <a:prstGeom prst="rect">
            <a:avLst/>
          </a:prstGeom>
          <a:ln>
            <a:noFill/>
          </a:ln>
          <a:effectLst/>
          <a:extLst>
            <a:ext uri="{909E8E84-426E-40DD-AFC4-6F175D3DCCD1}">
              <a14:hiddenFill xmlns:a14="http://schemas.microsoft.com/office/drawing/2010/main">
                <a:solidFill>
                  <a:schemeClr val="accent1"/>
                </a:solidFill>
              </a14:hiddenFill>
            </a:ext>
          </a:extLst>
        </p:spPr>
      </p:pic>
      <p:pic>
        <p:nvPicPr>
          <p:cNvPr id="13" name="Picture 6"/>
          <p:cNvPicPr>
            <a:picLocks noChangeArrowheads="1"/>
          </p:cNvPicPr>
          <p:nvPr/>
        </p:nvPicPr>
        <p:blipFill>
          <a:blip r:embed="rId6" cstate="print">
            <a:extLst>
              <a:ext uri="{28A0092B-C50C-407E-A947-70E740481C1C}">
                <a14:useLocalDpi xmlns:a14="http://schemas.microsoft.com/office/drawing/2010/main" val="0"/>
              </a:ext>
            </a:extLst>
          </a:blip>
          <a:stretch>
            <a:fillRect/>
          </a:stretch>
        </p:blipFill>
        <p:spPr bwMode="auto">
          <a:xfrm>
            <a:off x="96994" y="3524030"/>
            <a:ext cx="1481328" cy="987552"/>
          </a:xfrm>
          <a:prstGeom prst="rect">
            <a:avLst/>
          </a:prstGeom>
          <a:ln>
            <a:noFill/>
          </a:ln>
          <a:effectLst/>
          <a:extLst>
            <a:ext uri="{909E8E84-426E-40DD-AFC4-6F175D3DCCD1}">
              <a14:hiddenFill xmlns:a14="http://schemas.microsoft.com/office/drawing/2010/main">
                <a:solidFill>
                  <a:schemeClr val="accent1"/>
                </a:solidFill>
              </a14:hiddenFill>
            </a:ext>
          </a:extLst>
        </p:spPr>
      </p:pic>
      <p:pic>
        <p:nvPicPr>
          <p:cNvPr id="14" name="Picture 6"/>
          <p:cNvPicPr>
            <a:picLocks noChangeArrowheads="1"/>
          </p:cNvPicPr>
          <p:nvPr/>
        </p:nvPicPr>
        <p:blipFill>
          <a:blip r:embed="rId7" cstate="print">
            <a:extLst>
              <a:ext uri="{28A0092B-C50C-407E-A947-70E740481C1C}">
                <a14:useLocalDpi xmlns:a14="http://schemas.microsoft.com/office/drawing/2010/main" val="0"/>
              </a:ext>
            </a:extLst>
          </a:blip>
          <a:stretch>
            <a:fillRect/>
          </a:stretch>
        </p:blipFill>
        <p:spPr bwMode="auto">
          <a:xfrm>
            <a:off x="96994" y="4651373"/>
            <a:ext cx="1481328" cy="987552"/>
          </a:xfrm>
          <a:prstGeom prst="rect">
            <a:avLst/>
          </a:prstGeom>
          <a:ln>
            <a:noFill/>
          </a:ln>
          <a:effectLst/>
          <a:extLst>
            <a:ext uri="{909E8E84-426E-40DD-AFC4-6F175D3DCCD1}">
              <a14:hiddenFill xmlns:a14="http://schemas.microsoft.com/office/drawing/2010/main">
                <a:solidFill>
                  <a:schemeClr val="accent1"/>
                </a:solidFill>
              </a14:hiddenFill>
            </a:ext>
          </a:extLst>
        </p:spPr>
      </p:pic>
      <p:pic>
        <p:nvPicPr>
          <p:cNvPr id="19" name="Picture 6"/>
          <p:cNvPicPr>
            <a:picLocks noChangeArrowheads="1"/>
          </p:cNvPicPr>
          <p:nvPr/>
        </p:nvPicPr>
        <p:blipFill>
          <a:blip r:embed="rId8" cstate="print">
            <a:extLst>
              <a:ext uri="{28A0092B-C50C-407E-A947-70E740481C1C}">
                <a14:useLocalDpi xmlns:a14="http://schemas.microsoft.com/office/drawing/2010/main" val="0"/>
              </a:ext>
            </a:extLst>
          </a:blip>
          <a:stretch>
            <a:fillRect/>
          </a:stretch>
        </p:blipFill>
        <p:spPr bwMode="auto">
          <a:xfrm>
            <a:off x="96994" y="1269344"/>
            <a:ext cx="1481328" cy="987552"/>
          </a:xfrm>
          <a:prstGeom prst="rect">
            <a:avLst/>
          </a:prstGeom>
          <a:ln>
            <a:noFill/>
          </a:ln>
          <a:effectLst/>
          <a:extLst>
            <a:ext uri="{909E8E84-426E-40DD-AFC4-6F175D3DCCD1}">
              <a14:hiddenFill xmlns:a14="http://schemas.microsoft.com/office/drawing/2010/main">
                <a:solidFill>
                  <a:schemeClr val="accent1"/>
                </a:solidFill>
              </a14:hiddenFill>
            </a:ext>
          </a:extLst>
        </p:spPr>
      </p:pic>
      <p:pic>
        <p:nvPicPr>
          <p:cNvPr id="21" name="Picture 6"/>
          <p:cNvPicPr>
            <a:picLocks noChangeArrowheads="1"/>
          </p:cNvPicPr>
          <p:nvPr/>
        </p:nvPicPr>
        <p:blipFill>
          <a:blip r:embed="rId9" cstate="print">
            <a:extLst>
              <a:ext uri="{28A0092B-C50C-407E-A947-70E740481C1C}">
                <a14:useLocalDpi xmlns:a14="http://schemas.microsoft.com/office/drawing/2010/main" val="0"/>
              </a:ext>
            </a:extLst>
          </a:blip>
          <a:stretch>
            <a:fillRect/>
          </a:stretch>
        </p:blipFill>
        <p:spPr bwMode="auto">
          <a:xfrm>
            <a:off x="96994" y="2396687"/>
            <a:ext cx="1481328" cy="987552"/>
          </a:xfrm>
          <a:prstGeom prst="rect">
            <a:avLst/>
          </a:prstGeom>
          <a:ln>
            <a:noFill/>
          </a:ln>
          <a:effectLst/>
          <a:extLst>
            <a:ext uri="{909E8E84-426E-40DD-AFC4-6F175D3DCCD1}">
              <a14:hiddenFill xmlns:a14="http://schemas.microsoft.com/office/drawing/2010/main">
                <a:solidFill>
                  <a:schemeClr val="accent1"/>
                </a:solidFill>
              </a14:hiddenFill>
            </a:ext>
          </a:extLst>
        </p:spPr>
      </p:pic>
      <p:pic>
        <p:nvPicPr>
          <p:cNvPr id="22" name="Picture 6"/>
          <p:cNvPicPr>
            <a:picLocks noChangeArrowheads="1"/>
          </p:cNvPicPr>
          <p:nvPr/>
        </p:nvPicPr>
        <p:blipFill>
          <a:blip r:embed="rId10" cstate="print">
            <a:extLst>
              <a:ext uri="{28A0092B-C50C-407E-A947-70E740481C1C}">
                <a14:useLocalDpi xmlns:a14="http://schemas.microsoft.com/office/drawing/2010/main" val="0"/>
              </a:ext>
            </a:extLst>
          </a:blip>
          <a:stretch>
            <a:fillRect/>
          </a:stretch>
        </p:blipFill>
        <p:spPr bwMode="auto">
          <a:xfrm>
            <a:off x="96994" y="142001"/>
            <a:ext cx="1481328" cy="987552"/>
          </a:xfrm>
          <a:prstGeom prst="rect">
            <a:avLst/>
          </a:prstGeom>
          <a:ln>
            <a:noFill/>
          </a:ln>
          <a:effectLst/>
          <a:extLst>
            <a:ext uri="{909E8E84-426E-40DD-AFC4-6F175D3DCCD1}">
              <a14:hiddenFill xmlns:a14="http://schemas.microsoft.com/office/drawing/2010/main">
                <a:solidFill>
                  <a:schemeClr val="accent1"/>
                </a:solidFill>
              </a14:hiddenFill>
            </a:ext>
          </a:extLst>
        </p:spPr>
      </p:pic>
      <p:pic>
        <p:nvPicPr>
          <p:cNvPr id="23" name="Picture 6">
            <a:extLst>
              <a:ext uri="{FF2B5EF4-FFF2-40B4-BE49-F238E27FC236}">
                <a16:creationId xmlns:a16="http://schemas.microsoft.com/office/drawing/2014/main" id="{85E60F80-EAD0-40D7-9086-3D8B436A4608}"/>
              </a:ext>
            </a:extLst>
          </p:cNvPr>
          <p:cNvPicPr>
            <a:picLocks noChangeArrowheads="1"/>
          </p:cNvPicPr>
          <p:nvPr/>
        </p:nvPicPr>
        <p:blipFill>
          <a:blip r:embed="rId11" cstate="print">
            <a:extLst>
              <a:ext uri="{28A0092B-C50C-407E-A947-70E740481C1C}">
                <a14:useLocalDpi xmlns:a14="http://schemas.microsoft.com/office/drawing/2010/main" val="0"/>
              </a:ext>
            </a:extLst>
          </a:blip>
          <a:stretch>
            <a:fillRect/>
          </a:stretch>
        </p:blipFill>
        <p:spPr bwMode="auto">
          <a:xfrm>
            <a:off x="96994" y="6906059"/>
            <a:ext cx="1481328" cy="987552"/>
          </a:xfrm>
          <a:prstGeom prst="rect">
            <a:avLst/>
          </a:prstGeom>
          <a:ln>
            <a:noFill/>
          </a:ln>
          <a:effectLst/>
          <a:extLst>
            <a:ext uri="{909E8E84-426E-40DD-AFC4-6F175D3DCCD1}">
              <a14:hiddenFill xmlns:a14="http://schemas.microsoft.com/office/drawing/2010/main">
                <a:solidFill>
                  <a:schemeClr val="accent1"/>
                </a:solidFill>
              </a14:hiddenFill>
            </a:ext>
          </a:extLst>
        </p:spPr>
      </p:pic>
      <p:pic>
        <p:nvPicPr>
          <p:cNvPr id="31" name="Picture 6">
            <a:extLst>
              <a:ext uri="{FF2B5EF4-FFF2-40B4-BE49-F238E27FC236}">
                <a16:creationId xmlns:a16="http://schemas.microsoft.com/office/drawing/2014/main" id="{CB84E9DB-FC48-44F3-B371-BFB2F8EEDED0}"/>
              </a:ext>
            </a:extLst>
          </p:cNvPr>
          <p:cNvPicPr>
            <a:picLocks noChangeArrowheads="1"/>
          </p:cNvPicPr>
          <p:nvPr/>
        </p:nvPicPr>
        <p:blipFill>
          <a:blip r:embed="rId12" cstate="print">
            <a:extLst>
              <a:ext uri="{28A0092B-C50C-407E-A947-70E740481C1C}">
                <a14:useLocalDpi xmlns:a14="http://schemas.microsoft.com/office/drawing/2010/main" val="0"/>
              </a:ext>
            </a:extLst>
          </a:blip>
          <a:stretch>
            <a:fillRect/>
          </a:stretch>
        </p:blipFill>
        <p:spPr bwMode="auto">
          <a:xfrm>
            <a:off x="96994" y="5778716"/>
            <a:ext cx="1481328" cy="987552"/>
          </a:xfrm>
          <a:prstGeom prst="rect">
            <a:avLst/>
          </a:prstGeom>
          <a:ln>
            <a:noFill/>
          </a:ln>
          <a:effectLst/>
          <a:extLst>
            <a:ext uri="{909E8E84-426E-40DD-AFC4-6F175D3DCCD1}">
              <a14:hiddenFill xmlns:a14="http://schemas.microsoft.com/office/drawing/2010/main">
                <a:solidFill>
                  <a:schemeClr val="accent1"/>
                </a:solidFill>
              </a14:hiddenFill>
            </a:ext>
          </a:extLst>
        </p:spPr>
      </p:pic>
      <p:sp>
        <p:nvSpPr>
          <p:cNvPr id="20" name="Rectangle 19">
            <a:extLst>
              <a:ext uri="{FF2B5EF4-FFF2-40B4-BE49-F238E27FC236}">
                <a16:creationId xmlns:a16="http://schemas.microsoft.com/office/drawing/2014/main" id="{B35C5C31-0F62-48EA-9DD2-A6446723876A}"/>
              </a:ext>
            </a:extLst>
          </p:cNvPr>
          <p:cNvSpPr/>
          <p:nvPr/>
        </p:nvSpPr>
        <p:spPr>
          <a:xfrm>
            <a:off x="0" y="9144000"/>
            <a:ext cx="7772400" cy="707886"/>
          </a:xfrm>
          <a:prstGeom prst="rect">
            <a:avLst/>
          </a:prstGeom>
        </p:spPr>
        <p:txBody>
          <a:bodyPr wrap="square">
            <a:spAutoFit/>
          </a:bodyPr>
          <a:lstStyle/>
          <a:p>
            <a:pPr algn="ctr"/>
            <a:r>
              <a:rPr lang="en-US" sz="1600" b="1" dirty="0">
                <a:latin typeface="Arial Nova" panose="020B0504020202020204" pitchFamily="34" charset="0"/>
                <a:ea typeface="Tahoma" panose="020B0604030504040204" pitchFamily="34" charset="0"/>
                <a:cs typeface="Tahoma" panose="020B0604030504040204" pitchFamily="34" charset="0"/>
              </a:rPr>
              <a:t>Hillary Jones</a:t>
            </a:r>
          </a:p>
          <a:p>
            <a:pPr algn="ctr"/>
            <a:r>
              <a:rPr lang="en-US" sz="1200" dirty="0">
                <a:latin typeface="Arial Nova" panose="020B0504020202020204" pitchFamily="34" charset="0"/>
                <a:ea typeface="Tahoma" panose="020B0604030504040204" pitchFamily="34" charset="0"/>
                <a:cs typeface="Tahoma" panose="020B0604030504040204" pitchFamily="34" charset="0"/>
              </a:rPr>
              <a:t>(843) 709-4666</a:t>
            </a:r>
            <a:br>
              <a:rPr lang="en-US" sz="1200" dirty="0">
                <a:latin typeface="Arial Nova" panose="020B0504020202020204" pitchFamily="34" charset="0"/>
                <a:ea typeface="Tahoma" panose="020B0604030504040204" pitchFamily="34" charset="0"/>
                <a:cs typeface="Tahoma" panose="020B0604030504040204" pitchFamily="34" charset="0"/>
              </a:rPr>
            </a:br>
            <a:r>
              <a:rPr lang="en-US" sz="1200" dirty="0">
                <a:latin typeface="Arial Nova" panose="020B0504020202020204" pitchFamily="34" charset="0"/>
                <a:ea typeface="Tahoma" panose="020B0604030504040204" pitchFamily="34" charset="0"/>
                <a:cs typeface="Tahoma" panose="020B0604030504040204" pitchFamily="34" charset="0"/>
              </a:rPr>
              <a:t>hillaryjones@sc.rr.com | www.ahomeinsummerville.com</a:t>
            </a:r>
          </a:p>
        </p:txBody>
      </p:sp>
    </p:spTree>
    <p:extLst>
      <p:ext uri="{BB962C8B-B14F-4D97-AF65-F5344CB8AC3E}">
        <p14:creationId xmlns:p14="http://schemas.microsoft.com/office/powerpoint/2010/main" val="268832329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230</TotalTime>
  <Words>378</Words>
  <Application>Microsoft Office PowerPoint</Application>
  <PresentationFormat>Custom</PresentationFormat>
  <Paragraphs>8</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Arial Nova</vt:lpstr>
      <vt:lpstr>Calibri</vt:lpstr>
      <vt:lpstr>Gabriola</vt:lpstr>
      <vt:lpstr>Tahoma</vt:lpstr>
      <vt:lpstr>Office Theme</vt:lpstr>
      <vt:lpstr>313 White Gables Drive White Gables ~ Summerville, SC 29483 MLS# 18015617 ~ $220,000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43</cp:revision>
  <dcterms:created xsi:type="dcterms:W3CDTF">2006-08-16T00:00:00Z</dcterms:created>
  <dcterms:modified xsi:type="dcterms:W3CDTF">2018-07-21T18:31:24Z</dcterms:modified>
</cp:coreProperties>
</file>