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358" y="-22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8/22/2017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64" y="-1708"/>
            <a:ext cx="7772399" cy="437368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514540" y="4856770"/>
            <a:ext cx="4731334" cy="3504762"/>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Spacious lot with Water-Views on 2 Sides of this elevated, custom home built in 2014. You’ll be greeted by warm ocean breezes from the Hamlin Sound in a house built for entertaining with every upgrade while enjoying the executive southern lifestyle. The home boasts wall to wall hardwood floors, open concept layout, expansive windows &amp; French doors with views of wrap around tidal pond for added privacy. The two-story foyer greets you on the way to your open concept kitchen with double ovens, SS appliances, center granite island, and farmer sink. The home has two master suites and an elevator shaft for added flexibility. Hamlin Plantation includes award winning amenities and top-rated schools including the #1 STEM school in the nation.</a:t>
            </a:r>
          </a:p>
          <a:p>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4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640" y="4856770"/>
            <a:ext cx="1467612" cy="978408"/>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640" y="7383126"/>
            <a:ext cx="1467612" cy="978408"/>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640" y="11172660"/>
            <a:ext cx="1467612" cy="978408"/>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1640" y="8646304"/>
            <a:ext cx="1467612" cy="97840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1640" y="9909482"/>
            <a:ext cx="1467612" cy="97840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640" y="6119948"/>
            <a:ext cx="1467612" cy="978408"/>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12448" y="8646304"/>
            <a:ext cx="1472184" cy="978408"/>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14734" y="7383126"/>
            <a:ext cx="1467612" cy="978408"/>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314734" y="4856770"/>
            <a:ext cx="1467612" cy="97840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312448" y="9909482"/>
            <a:ext cx="1472184" cy="978408"/>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312448" y="11172660"/>
            <a:ext cx="1472184" cy="978408"/>
          </a:xfrm>
          <a:prstGeom prst="rect">
            <a:avLst/>
          </a:prstGeom>
        </p:spPr>
      </p:pic>
      <p:sp>
        <p:nvSpPr>
          <p:cNvPr id="4" name="Rectangle 3"/>
          <p:cNvSpPr/>
          <p:nvPr/>
        </p:nvSpPr>
        <p:spPr>
          <a:xfrm>
            <a:off x="1727" y="3618915"/>
            <a:ext cx="7772400" cy="95308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2400" dirty="0">
              <a:solidFill>
                <a:schemeClr val="bg2">
                  <a:lumMod val="50000"/>
                </a:schemeClr>
              </a:solidFill>
              <a:latin typeface="Palatino Linotype" panose="02040502050505030304" pitchFamily="18" charset="0"/>
            </a:endParaRPr>
          </a:p>
          <a:p>
            <a:pPr algn="ctr"/>
            <a:r>
              <a:rPr lang="nb-NO" sz="2400" dirty="0">
                <a:solidFill>
                  <a:schemeClr val="bg2">
                    <a:lumMod val="50000"/>
                  </a:schemeClr>
                </a:solidFill>
                <a:latin typeface="Palatino Linotype" panose="02040502050505030304" pitchFamily="18" charset="0"/>
              </a:rPr>
              <a:t>3141 Sand Marsh Lane</a:t>
            </a:r>
          </a:p>
          <a:p>
            <a:pPr algn="ctr"/>
            <a:r>
              <a:rPr lang="en-US" sz="1800" dirty="0">
                <a:solidFill>
                  <a:schemeClr val="bg2">
                    <a:lumMod val="50000"/>
                  </a:schemeClr>
                </a:solidFill>
                <a:latin typeface="Palatino Linotype" panose="02040502050505030304" pitchFamily="18" charset="0"/>
              </a:rPr>
              <a:t>Hamlin Plantation ~ Mount Pleasant ~ MLS# 17023424 ~ $929,900</a:t>
            </a:r>
          </a:p>
        </p:txBody>
      </p:sp>
      <p:sp>
        <p:nvSpPr>
          <p:cNvPr id="5" name="Rectangle 4"/>
          <p:cNvSpPr/>
          <p:nvPr/>
        </p:nvSpPr>
        <p:spPr>
          <a:xfrm>
            <a:off x="-7054150" y="1496876"/>
            <a:ext cx="3320350" cy="446276"/>
          </a:xfrm>
          <a:prstGeom prst="rect">
            <a:avLst/>
          </a:prstGeom>
          <a:noFill/>
        </p:spPr>
        <p:txBody>
          <a:bodyPr wrap="square">
            <a:spAutoFit/>
          </a:bodyPr>
          <a:lstStyle/>
          <a:p>
            <a:pPr algn="ctr"/>
            <a:r>
              <a:rPr lang="en-US" b="1" dirty="0">
                <a:ln w="3175">
                  <a:solidFill>
                    <a:schemeClr val="bg2">
                      <a:lumMod val="2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8050428" y="11774834"/>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8622" y="-1708"/>
            <a:ext cx="7787840" cy="892552"/>
          </a:xfrm>
          <a:prstGeom prst="rect">
            <a:avLst/>
          </a:prstGeom>
          <a:noFill/>
        </p:spPr>
        <p:txBody>
          <a:bodyPr wrap="square">
            <a:spAutoFit/>
          </a:bodyPr>
          <a:lstStyle/>
          <a:p>
            <a:pPr algn="ctr"/>
            <a:r>
              <a:rPr lang="en-US" sz="28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Wine and Cheese Open House</a:t>
            </a:r>
          </a:p>
          <a:p>
            <a:pPr algn="ctr"/>
            <a:r>
              <a:rPr lang="en-US" sz="24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Thursday, August 24</a:t>
            </a:r>
            <a:r>
              <a:rPr lang="en-US" sz="2400" b="1" i="1" baseline="30000"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a:t>
            </a:r>
            <a:r>
              <a:rPr lang="en-US" sz="24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 4:30-6:30</a:t>
            </a:r>
          </a:p>
        </p:txBody>
      </p:sp>
      <p:pic>
        <p:nvPicPr>
          <p:cNvPr id="32" name="Picture 3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321868" y="6119948"/>
            <a:ext cx="1453343" cy="978408"/>
          </a:xfrm>
          <a:prstGeom prst="rect">
            <a:avLst/>
          </a:prstGeom>
        </p:spPr>
      </p:pic>
      <p:sp>
        <p:nvSpPr>
          <p:cNvPr id="22" name="Subtitle 2"/>
          <p:cNvSpPr txBox="1">
            <a:spLocks/>
          </p:cNvSpPr>
          <p:nvPr/>
        </p:nvSpPr>
        <p:spPr>
          <a:xfrm>
            <a:off x="1514540" y="8361532"/>
            <a:ext cx="4731334" cy="3789532"/>
          </a:xfrm>
          <a:prstGeom prst="rect">
            <a:avLst/>
          </a:prstGeom>
        </p:spPr>
        <p:txBody>
          <a:bodyPr vert="horz" lIns="117564" tIns="58782" rIns="117564" bIns="58782" rtlCol="0" anchor="ctr">
            <a:noAutofit/>
          </a:bodyPr>
          <a:lstStyle>
            <a:lvl1pPr marL="0" indent="0" algn="ctr" defTabSz="1175644" rtl="0" eaLnBrk="1" latinLnBrk="0" hangingPunct="1">
              <a:spcBef>
                <a:spcPct val="20000"/>
              </a:spcBef>
              <a:buFont typeface="Arial" pitchFamily="34" charset="0"/>
              <a:buNone/>
              <a:defRPr sz="4100" kern="1200">
                <a:solidFill>
                  <a:schemeClr val="tx1">
                    <a:tint val="75000"/>
                  </a:schemeClr>
                </a:solidFill>
                <a:latin typeface="+mn-lt"/>
                <a:ea typeface="+mn-ea"/>
                <a:cs typeface="+mn-cs"/>
              </a:defRPr>
            </a:lvl1pPr>
            <a:lvl2pPr marL="587822" indent="0" algn="ctr" defTabSz="117564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2pPr>
            <a:lvl3pPr marL="1175644" indent="0" algn="ctr" defTabSz="117564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3pPr>
            <a:lvl4pPr marL="176346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4pPr>
            <a:lvl5pPr marL="2351288"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5pPr>
            <a:lvl6pPr marL="2939110"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6pPr>
            <a:lvl7pPr marL="3526932"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7pPr>
            <a:lvl8pPr marL="4114754"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8pPr>
            <a:lvl9pPr marL="470257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9pPr>
          </a:lstStyle>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Fenced in backyard</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Screened in porch and deck</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Columns in Dining Room</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Gas Lanterns</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Fireplace &amp; built ins in Family Room</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Wrought Iron railing on staircase</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Crown molding throughout</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Wainscoting in Formal Dining Room</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Built in Wine Cooler</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Plantation shutters &amp; Roman shades</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Professional landscape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uplighting</a:t>
            </a: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Amenities including Jr. Olympic size pool, Tennis courts, Fitness center, Basketball &amp; Volleyball Courts, Walking &amp; Bike Trails</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246</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2017-08-22T17:57:04Z</dcterms:modified>
</cp:coreProperties>
</file>