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D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39" d="100"/>
          <a:sy n="39" d="100"/>
        </p:scale>
        <p:origin x="2910" y="7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9/1/2017</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jpe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hyperlink" Target="mailto:support@mattoneillteam.com" TargetMode="External"/><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364" y="-1708"/>
            <a:ext cx="7772399" cy="4373682"/>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1514540" y="4856770"/>
            <a:ext cx="4731334" cy="3504762"/>
          </a:xfrm>
        </p:spPr>
        <p:txBody>
          <a:bodyPr anchor="ctr">
            <a:noAutofit/>
          </a:bodyPr>
          <a:lstStyle/>
          <a:p>
            <a:r>
              <a:rPr lang="en-US" sz="1400" dirty="0">
                <a:solidFill>
                  <a:schemeClr val="bg2">
                    <a:lumMod val="25000"/>
                  </a:schemeClr>
                </a:solidFill>
                <a:latin typeface="Palatino Linotype" panose="02040502050505030304" pitchFamily="18" charset="0"/>
                <a:cs typeface="Times New Roman" panose="02020603050405020304" pitchFamily="18" charset="0"/>
              </a:rPr>
              <a:t>Spacious lot with Water-Views on 2 Sides of this elevated, custom home built in 2014. You’ll be greeted by warm ocean breezes from the Hamlin Sound in a house built for entertaining with every upgrade while enjoying the executive southern lifestyle. The home boasts wall to wall hardwood floors, open concept layout, expansive windows &amp; French doors with views of wrap around tidal pond for added privacy. The two-story foyer greets you on the way to your open concept kitchen with double ovens, SS appliances, center granite island, and farmer sink. The home has two master suites and an elevator shaft for added flexibility. Hamlin Plantation includes award winning amenities and top-rated schools including the #1 STEM school in the nation.</a:t>
            </a:r>
          </a:p>
          <a:p>
            <a:endParaRPr lang="en-US" sz="1400" b="1" i="1" dirty="0">
              <a:solidFill>
                <a:schemeClr val="bg2">
                  <a:lumMod val="25000"/>
                </a:schemeClr>
              </a:solidFill>
              <a:latin typeface="Palatino Linotype" panose="02040502050505030304" pitchFamily="18" charset="0"/>
              <a:cs typeface="Times New Roman" panose="02020603050405020304" pitchFamily="18" charset="0"/>
            </a:endParaRPr>
          </a:p>
          <a:p>
            <a:r>
              <a:rPr lang="en-US" sz="1400" b="1" i="1"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p:txBody>
      </p:sp>
      <p:sp>
        <p:nvSpPr>
          <p:cNvPr id="9" name="Rectangle 8"/>
          <p:cNvSpPr/>
          <p:nvPr/>
        </p:nvSpPr>
        <p:spPr>
          <a:xfrm>
            <a:off x="0" y="12435840"/>
            <a:ext cx="7772400" cy="365760"/>
          </a:xfrm>
          <a:prstGeom prst="rect">
            <a:avLst/>
          </a:prstGeom>
          <a:blipFill>
            <a:blip r:embed="rId3"/>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Matt O’Neill   </a:t>
            </a:r>
            <a:r>
              <a:rPr lang="en-US" sz="1600" dirty="0">
                <a:solidFill>
                  <a:schemeClr val="tx1"/>
                </a:solidFill>
                <a:latin typeface="Palatino Linotype" panose="02040502050505030304" pitchFamily="18" charset="0"/>
                <a:hlinkClick r:id="rId4"/>
              </a:rPr>
              <a:t>matt@mattoneillteam.com</a:t>
            </a:r>
            <a:r>
              <a:rPr lang="en-US" sz="1600" dirty="0">
                <a:solidFill>
                  <a:schemeClr val="tx1"/>
                </a:solidFill>
                <a:latin typeface="Palatino Linotype" panose="02040502050505030304" pitchFamily="18" charset="0"/>
              </a:rPr>
              <a:t>   843-532-4220</a:t>
            </a:r>
            <a:endParaRPr lang="en-US" sz="1600" u="sng" dirty="0">
              <a:solidFill>
                <a:schemeClr val="tx1"/>
              </a:solidFill>
              <a:latin typeface="Palatino Linotype" panose="02040502050505030304" pitchFamily="18" charset="0"/>
            </a:endParaRPr>
          </a:p>
        </p:txBody>
      </p:sp>
      <p:pic>
        <p:nvPicPr>
          <p:cNvPr id="10" name="Picture 9"/>
          <p:cNvPicPr preferRelativeResize="0">
            <a:picLocks/>
          </p:cNvPicPr>
          <p:nvPr/>
        </p:nvPicPr>
        <p:blipFill>
          <a:blip r:embed="rId5" cstate="print">
            <a:extLst>
              <a:ext uri="{28A0092B-C50C-407E-A947-70E740481C1C}">
                <a14:useLocalDpi xmlns:a14="http://schemas.microsoft.com/office/drawing/2010/main" val="0"/>
              </a:ext>
            </a:extLst>
          </a:blip>
          <a:stretch>
            <a:fillRect/>
          </a:stretch>
        </p:blipFill>
        <p:spPr>
          <a:xfrm>
            <a:off x="1640" y="4856770"/>
            <a:ext cx="1467612" cy="978408"/>
          </a:xfrm>
          <a:prstGeom prst="rect">
            <a:avLst/>
          </a:prstGeom>
        </p:spPr>
      </p:pic>
      <p:pic>
        <p:nvPicPr>
          <p:cNvPr id="11" name="Picture 10"/>
          <p:cNvPicPr preferRelativeResize="0">
            <a:picLocks/>
          </p:cNvPicPr>
          <p:nvPr/>
        </p:nvPicPr>
        <p:blipFill>
          <a:blip r:embed="rId6" cstate="print">
            <a:extLst>
              <a:ext uri="{28A0092B-C50C-407E-A947-70E740481C1C}">
                <a14:useLocalDpi xmlns:a14="http://schemas.microsoft.com/office/drawing/2010/main" val="0"/>
              </a:ext>
            </a:extLst>
          </a:blip>
          <a:stretch>
            <a:fillRect/>
          </a:stretch>
        </p:blipFill>
        <p:spPr>
          <a:xfrm>
            <a:off x="1640" y="7383126"/>
            <a:ext cx="1467612" cy="978408"/>
          </a:xfrm>
          <a:prstGeom prst="rect">
            <a:avLst/>
          </a:prstGeom>
        </p:spPr>
      </p:pic>
      <p:pic>
        <p:nvPicPr>
          <p:cNvPr id="12" name="Picture 11"/>
          <p:cNvPicPr preferRelativeResize="0">
            <a:picLocks/>
          </p:cNvPicPr>
          <p:nvPr/>
        </p:nvPicPr>
        <p:blipFill>
          <a:blip r:embed="rId7" cstate="print">
            <a:extLst>
              <a:ext uri="{28A0092B-C50C-407E-A947-70E740481C1C}">
                <a14:useLocalDpi xmlns:a14="http://schemas.microsoft.com/office/drawing/2010/main" val="0"/>
              </a:ext>
            </a:extLst>
          </a:blip>
          <a:stretch>
            <a:fillRect/>
          </a:stretch>
        </p:blipFill>
        <p:spPr>
          <a:xfrm>
            <a:off x="1640" y="11172660"/>
            <a:ext cx="1467612" cy="978408"/>
          </a:xfrm>
          <a:prstGeom prst="rect">
            <a:avLst/>
          </a:prstGeom>
        </p:spPr>
      </p:pic>
      <p:pic>
        <p:nvPicPr>
          <p:cNvPr id="15" name="Picture 14"/>
          <p:cNvPicPr preferRelativeResize="0">
            <a:picLocks/>
          </p:cNvPicPr>
          <p:nvPr/>
        </p:nvPicPr>
        <p:blipFill>
          <a:blip r:embed="rId8" cstate="print">
            <a:extLst>
              <a:ext uri="{28A0092B-C50C-407E-A947-70E740481C1C}">
                <a14:useLocalDpi xmlns:a14="http://schemas.microsoft.com/office/drawing/2010/main" val="0"/>
              </a:ext>
            </a:extLst>
          </a:blip>
          <a:stretch>
            <a:fillRect/>
          </a:stretch>
        </p:blipFill>
        <p:spPr>
          <a:xfrm>
            <a:off x="1640" y="8646304"/>
            <a:ext cx="1467612" cy="978408"/>
          </a:xfrm>
          <a:prstGeom prst="rect">
            <a:avLst/>
          </a:prstGeom>
        </p:spPr>
      </p:pic>
      <p:pic>
        <p:nvPicPr>
          <p:cNvPr id="19" name="Picture 18"/>
          <p:cNvPicPr preferRelativeResize="0">
            <a:picLocks/>
          </p:cNvPicPr>
          <p:nvPr/>
        </p:nvPicPr>
        <p:blipFill>
          <a:blip r:embed="rId9" cstate="print">
            <a:extLst>
              <a:ext uri="{28A0092B-C50C-407E-A947-70E740481C1C}">
                <a14:useLocalDpi xmlns:a14="http://schemas.microsoft.com/office/drawing/2010/main" val="0"/>
              </a:ext>
            </a:extLst>
          </a:blip>
          <a:stretch>
            <a:fillRect/>
          </a:stretch>
        </p:blipFill>
        <p:spPr>
          <a:xfrm>
            <a:off x="1640" y="9909482"/>
            <a:ext cx="1467612" cy="978408"/>
          </a:xfrm>
          <a:prstGeom prst="rect">
            <a:avLst/>
          </a:prstGeom>
        </p:spPr>
      </p:pic>
      <p:pic>
        <p:nvPicPr>
          <p:cNvPr id="20" name="Picture 19"/>
          <p:cNvPicPr preferRelativeResize="0">
            <a:picLocks/>
          </p:cNvPicPr>
          <p:nvPr/>
        </p:nvPicPr>
        <p:blipFill>
          <a:blip r:embed="rId10" cstate="print">
            <a:extLst>
              <a:ext uri="{28A0092B-C50C-407E-A947-70E740481C1C}">
                <a14:useLocalDpi xmlns:a14="http://schemas.microsoft.com/office/drawing/2010/main" val="0"/>
              </a:ext>
            </a:extLst>
          </a:blip>
          <a:stretch>
            <a:fillRect/>
          </a:stretch>
        </p:blipFill>
        <p:spPr>
          <a:xfrm>
            <a:off x="1640" y="6119948"/>
            <a:ext cx="1467612" cy="978408"/>
          </a:xfrm>
          <a:prstGeom prst="rect">
            <a:avLst/>
          </a:prstGeom>
        </p:spPr>
      </p:pic>
      <p:pic>
        <p:nvPicPr>
          <p:cNvPr id="27" name="Picture 26"/>
          <p:cNvPicPr preferRelativeResize="0">
            <a:picLocks/>
          </p:cNvPicPr>
          <p:nvPr/>
        </p:nvPicPr>
        <p:blipFill>
          <a:blip r:embed="rId11" cstate="print">
            <a:extLst>
              <a:ext uri="{28A0092B-C50C-407E-A947-70E740481C1C}">
                <a14:useLocalDpi xmlns:a14="http://schemas.microsoft.com/office/drawing/2010/main" val="0"/>
              </a:ext>
            </a:extLst>
          </a:blip>
          <a:stretch>
            <a:fillRect/>
          </a:stretch>
        </p:blipFill>
        <p:spPr>
          <a:xfrm>
            <a:off x="6312448" y="8646304"/>
            <a:ext cx="1472184" cy="978408"/>
          </a:xfrm>
          <a:prstGeom prst="rect">
            <a:avLst/>
          </a:prstGeom>
        </p:spPr>
      </p:pic>
      <p:pic>
        <p:nvPicPr>
          <p:cNvPr id="28" name="Picture 27"/>
          <p:cNvPicPr preferRelativeResize="0">
            <a:picLocks/>
          </p:cNvPicPr>
          <p:nvPr/>
        </p:nvPicPr>
        <p:blipFill>
          <a:blip r:embed="rId12" cstate="print">
            <a:extLst>
              <a:ext uri="{28A0092B-C50C-407E-A947-70E740481C1C}">
                <a14:useLocalDpi xmlns:a14="http://schemas.microsoft.com/office/drawing/2010/main" val="0"/>
              </a:ext>
            </a:extLst>
          </a:blip>
          <a:stretch>
            <a:fillRect/>
          </a:stretch>
        </p:blipFill>
        <p:spPr>
          <a:xfrm>
            <a:off x="6314734" y="7383126"/>
            <a:ext cx="1467612" cy="978408"/>
          </a:xfrm>
          <a:prstGeom prst="rect">
            <a:avLst/>
          </a:prstGeom>
        </p:spPr>
      </p:pic>
      <p:pic>
        <p:nvPicPr>
          <p:cNvPr id="29" name="Picture 28"/>
          <p:cNvPicPr preferRelativeResize="0">
            <a:picLocks/>
          </p:cNvPicPr>
          <p:nvPr/>
        </p:nvPicPr>
        <p:blipFill>
          <a:blip r:embed="rId13" cstate="print">
            <a:extLst>
              <a:ext uri="{28A0092B-C50C-407E-A947-70E740481C1C}">
                <a14:useLocalDpi xmlns:a14="http://schemas.microsoft.com/office/drawing/2010/main" val="0"/>
              </a:ext>
            </a:extLst>
          </a:blip>
          <a:stretch>
            <a:fillRect/>
          </a:stretch>
        </p:blipFill>
        <p:spPr>
          <a:xfrm>
            <a:off x="6314734" y="4856770"/>
            <a:ext cx="1467612" cy="978408"/>
          </a:xfrm>
          <a:prstGeom prst="rect">
            <a:avLst/>
          </a:prstGeom>
        </p:spPr>
      </p:pic>
      <p:pic>
        <p:nvPicPr>
          <p:cNvPr id="30" name="Picture 29"/>
          <p:cNvPicPr preferRelativeResize="0">
            <a:picLocks/>
          </p:cNvPicPr>
          <p:nvPr/>
        </p:nvPicPr>
        <p:blipFill>
          <a:blip r:embed="rId14" cstate="print">
            <a:extLst>
              <a:ext uri="{28A0092B-C50C-407E-A947-70E740481C1C}">
                <a14:useLocalDpi xmlns:a14="http://schemas.microsoft.com/office/drawing/2010/main" val="0"/>
              </a:ext>
            </a:extLst>
          </a:blip>
          <a:stretch>
            <a:fillRect/>
          </a:stretch>
        </p:blipFill>
        <p:spPr>
          <a:xfrm>
            <a:off x="6312448" y="9909482"/>
            <a:ext cx="1472184" cy="978408"/>
          </a:xfrm>
          <a:prstGeom prst="rect">
            <a:avLst/>
          </a:prstGeom>
        </p:spPr>
      </p:pic>
      <p:pic>
        <p:nvPicPr>
          <p:cNvPr id="31" name="Picture 30"/>
          <p:cNvPicPr preferRelativeResize="0">
            <a:picLocks/>
          </p:cNvPicPr>
          <p:nvPr/>
        </p:nvPicPr>
        <p:blipFill>
          <a:blip r:embed="rId15" cstate="print">
            <a:extLst>
              <a:ext uri="{28A0092B-C50C-407E-A947-70E740481C1C}">
                <a14:useLocalDpi xmlns:a14="http://schemas.microsoft.com/office/drawing/2010/main" val="0"/>
              </a:ext>
            </a:extLst>
          </a:blip>
          <a:stretch>
            <a:fillRect/>
          </a:stretch>
        </p:blipFill>
        <p:spPr>
          <a:xfrm>
            <a:off x="6312448" y="11172660"/>
            <a:ext cx="1472184" cy="978408"/>
          </a:xfrm>
          <a:prstGeom prst="rect">
            <a:avLst/>
          </a:prstGeom>
        </p:spPr>
      </p:pic>
      <p:sp>
        <p:nvSpPr>
          <p:cNvPr id="4" name="Rectangle 3"/>
          <p:cNvSpPr/>
          <p:nvPr/>
        </p:nvSpPr>
        <p:spPr>
          <a:xfrm>
            <a:off x="1727" y="3618915"/>
            <a:ext cx="7772400" cy="953085"/>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sz="2400" dirty="0">
              <a:solidFill>
                <a:schemeClr val="bg2">
                  <a:lumMod val="50000"/>
                </a:schemeClr>
              </a:solidFill>
              <a:latin typeface="Palatino Linotype" panose="02040502050505030304" pitchFamily="18" charset="0"/>
            </a:endParaRPr>
          </a:p>
          <a:p>
            <a:pPr algn="ctr"/>
            <a:r>
              <a:rPr lang="nb-NO" sz="2400" dirty="0">
                <a:solidFill>
                  <a:schemeClr val="bg2">
                    <a:lumMod val="50000"/>
                  </a:schemeClr>
                </a:solidFill>
                <a:latin typeface="Palatino Linotype" panose="02040502050505030304" pitchFamily="18" charset="0"/>
              </a:rPr>
              <a:t>3141 Sand Marsh Lane</a:t>
            </a:r>
          </a:p>
          <a:p>
            <a:pPr algn="ctr"/>
            <a:r>
              <a:rPr lang="en-US" sz="1800" dirty="0">
                <a:solidFill>
                  <a:schemeClr val="bg2">
                    <a:lumMod val="50000"/>
                  </a:schemeClr>
                </a:solidFill>
                <a:latin typeface="Palatino Linotype" panose="02040502050505030304" pitchFamily="18" charset="0"/>
              </a:rPr>
              <a:t>Hamlin Plantation ~ Mount Pleasant ~ MLS# 17023424 ~ </a:t>
            </a:r>
            <a:r>
              <a:rPr lang="en-US" sz="1800">
                <a:solidFill>
                  <a:schemeClr val="bg2">
                    <a:lumMod val="50000"/>
                  </a:schemeClr>
                </a:solidFill>
                <a:latin typeface="Palatino Linotype" panose="02040502050505030304" pitchFamily="18" charset="0"/>
              </a:rPr>
              <a:t>$899,999</a:t>
            </a:r>
            <a:endParaRPr lang="en-US" sz="1800" dirty="0">
              <a:solidFill>
                <a:schemeClr val="bg2">
                  <a:lumMod val="50000"/>
                </a:schemeClr>
              </a:solidFill>
              <a:latin typeface="Palatino Linotype" panose="02040502050505030304" pitchFamily="18" charset="0"/>
            </a:endParaRPr>
          </a:p>
        </p:txBody>
      </p:sp>
      <p:sp>
        <p:nvSpPr>
          <p:cNvPr id="5" name="Rectangle 4"/>
          <p:cNvSpPr/>
          <p:nvPr/>
        </p:nvSpPr>
        <p:spPr>
          <a:xfrm>
            <a:off x="-7054150" y="1496876"/>
            <a:ext cx="3320350" cy="446276"/>
          </a:xfrm>
          <a:prstGeom prst="rect">
            <a:avLst/>
          </a:prstGeom>
          <a:noFill/>
        </p:spPr>
        <p:txBody>
          <a:bodyPr wrap="square">
            <a:spAutoFit/>
          </a:bodyPr>
          <a:lstStyle/>
          <a:p>
            <a:pPr algn="ctr"/>
            <a:r>
              <a:rPr lang="en-US" b="1" dirty="0">
                <a:ln w="3175">
                  <a:solidFill>
                    <a:schemeClr val="bg2">
                      <a:lumMod val="25000"/>
                    </a:schemeClr>
                  </a:solidFill>
                </a:ln>
                <a:solidFill>
                  <a:schemeClr val="bg2">
                    <a:lumMod val="90000"/>
                  </a:schemeClr>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Price Reduced!</a:t>
            </a:r>
            <a:endParaRPr lang="en-US" b="1" i="1" dirty="0">
              <a:ln w="3175">
                <a:noFill/>
              </a:ln>
              <a:solidFill>
                <a:srgbClr val="FFFF00"/>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6" name="Rectangle 5"/>
          <p:cNvSpPr/>
          <p:nvPr/>
        </p:nvSpPr>
        <p:spPr>
          <a:xfrm>
            <a:off x="8050428" y="11774834"/>
            <a:ext cx="4767072" cy="261610"/>
          </a:xfrm>
          <a:prstGeom prst="rect">
            <a:avLst/>
          </a:prstGeom>
        </p:spPr>
        <p:txBody>
          <a:bodyPr wrap="square">
            <a:spAutoFit/>
          </a:bodyPr>
          <a:lstStyle/>
          <a:p>
            <a:pPr algn="ctr"/>
            <a:r>
              <a:rPr lang="en-US" sz="1100" b="1" i="1" dirty="0">
                <a:latin typeface="Palatino Linotype" panose="02040502050505030304" pitchFamily="18" charset="0"/>
                <a:cs typeface="Times New Roman" panose="02020603050405020304" pitchFamily="18" charset="0"/>
              </a:rPr>
              <a:t>Book your showing today!</a:t>
            </a:r>
          </a:p>
        </p:txBody>
      </p:sp>
      <p:sp>
        <p:nvSpPr>
          <p:cNvPr id="21" name="Rectangle 20"/>
          <p:cNvSpPr/>
          <p:nvPr/>
        </p:nvSpPr>
        <p:spPr>
          <a:xfrm>
            <a:off x="-8622" y="-1708"/>
            <a:ext cx="7787840" cy="892552"/>
          </a:xfrm>
          <a:prstGeom prst="rect">
            <a:avLst/>
          </a:prstGeom>
          <a:noFill/>
        </p:spPr>
        <p:txBody>
          <a:bodyPr wrap="square">
            <a:spAutoFit/>
          </a:bodyPr>
          <a:lstStyle/>
          <a:p>
            <a:pPr algn="ctr"/>
            <a:r>
              <a:rPr lang="en-US" sz="2800" b="1" i="1" dirty="0">
                <a:ln w="3175">
                  <a:solidFill>
                    <a:schemeClr val="bg2">
                      <a:lumMod val="50000"/>
                    </a:schemeClr>
                  </a:solidFill>
                </a:ln>
                <a:solidFill>
                  <a:schemeClr val="bg2">
                    <a:lumMod val="75000"/>
                  </a:schemeClr>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Open House</a:t>
            </a:r>
          </a:p>
          <a:p>
            <a:pPr algn="ctr"/>
            <a:r>
              <a:rPr lang="en-US" sz="2400" b="1" i="1" dirty="0">
                <a:ln w="3175">
                  <a:solidFill>
                    <a:schemeClr val="bg2">
                      <a:lumMod val="50000"/>
                    </a:schemeClr>
                  </a:solidFill>
                </a:ln>
                <a:solidFill>
                  <a:schemeClr val="bg2">
                    <a:lumMod val="75000"/>
                  </a:schemeClr>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Saturday, Sept 2</a:t>
            </a:r>
            <a:r>
              <a:rPr lang="en-US" sz="2400" b="1" i="1" baseline="30000" dirty="0">
                <a:ln w="3175">
                  <a:solidFill>
                    <a:schemeClr val="bg2">
                      <a:lumMod val="50000"/>
                    </a:schemeClr>
                  </a:solidFill>
                </a:ln>
                <a:solidFill>
                  <a:schemeClr val="bg2">
                    <a:lumMod val="75000"/>
                  </a:schemeClr>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nd</a:t>
            </a:r>
            <a:r>
              <a:rPr lang="en-US" sz="2400" b="1" i="1" dirty="0">
                <a:ln w="3175">
                  <a:solidFill>
                    <a:schemeClr val="bg2">
                      <a:lumMod val="50000"/>
                    </a:schemeClr>
                  </a:solidFill>
                </a:ln>
                <a:solidFill>
                  <a:schemeClr val="bg2">
                    <a:lumMod val="75000"/>
                  </a:schemeClr>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 from 2-4</a:t>
            </a:r>
          </a:p>
        </p:txBody>
      </p:sp>
      <p:pic>
        <p:nvPicPr>
          <p:cNvPr id="32" name="Picture 31"/>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6321868" y="6119948"/>
            <a:ext cx="1453343" cy="978408"/>
          </a:xfrm>
          <a:prstGeom prst="rect">
            <a:avLst/>
          </a:prstGeom>
        </p:spPr>
      </p:pic>
      <p:sp>
        <p:nvSpPr>
          <p:cNvPr id="22" name="Subtitle 2"/>
          <p:cNvSpPr txBox="1">
            <a:spLocks/>
          </p:cNvSpPr>
          <p:nvPr/>
        </p:nvSpPr>
        <p:spPr>
          <a:xfrm>
            <a:off x="1514540" y="8361532"/>
            <a:ext cx="4731334" cy="3789532"/>
          </a:xfrm>
          <a:prstGeom prst="rect">
            <a:avLst/>
          </a:prstGeom>
        </p:spPr>
        <p:txBody>
          <a:bodyPr vert="horz" lIns="117564" tIns="58782" rIns="117564" bIns="58782" rtlCol="0" anchor="ctr">
            <a:noAutofit/>
          </a:bodyPr>
          <a:lstStyle>
            <a:lvl1pPr marL="0" indent="0" algn="ctr" defTabSz="1175644" rtl="0" eaLnBrk="1" latinLnBrk="0" hangingPunct="1">
              <a:spcBef>
                <a:spcPct val="20000"/>
              </a:spcBef>
              <a:buFont typeface="Arial" pitchFamily="34" charset="0"/>
              <a:buNone/>
              <a:defRPr sz="4100" kern="1200">
                <a:solidFill>
                  <a:schemeClr val="tx1">
                    <a:tint val="75000"/>
                  </a:schemeClr>
                </a:solidFill>
                <a:latin typeface="+mn-lt"/>
                <a:ea typeface="+mn-ea"/>
                <a:cs typeface="+mn-cs"/>
              </a:defRPr>
            </a:lvl1pPr>
            <a:lvl2pPr marL="587822" indent="0" algn="ctr" defTabSz="1175644" rtl="0" eaLnBrk="1" latinLnBrk="0" hangingPunct="1">
              <a:spcBef>
                <a:spcPct val="20000"/>
              </a:spcBef>
              <a:buFont typeface="Arial" pitchFamily="34" charset="0"/>
              <a:buNone/>
              <a:defRPr sz="3600" kern="1200">
                <a:solidFill>
                  <a:schemeClr val="tx1">
                    <a:tint val="75000"/>
                  </a:schemeClr>
                </a:solidFill>
                <a:latin typeface="+mn-lt"/>
                <a:ea typeface="+mn-ea"/>
                <a:cs typeface="+mn-cs"/>
              </a:defRPr>
            </a:lvl2pPr>
            <a:lvl3pPr marL="1175644" indent="0" algn="ctr" defTabSz="1175644" rtl="0" eaLnBrk="1" latinLnBrk="0" hangingPunct="1">
              <a:spcBef>
                <a:spcPct val="20000"/>
              </a:spcBef>
              <a:buFont typeface="Arial" pitchFamily="34" charset="0"/>
              <a:buNone/>
              <a:defRPr sz="3100" kern="1200">
                <a:solidFill>
                  <a:schemeClr val="tx1">
                    <a:tint val="75000"/>
                  </a:schemeClr>
                </a:solidFill>
                <a:latin typeface="+mn-lt"/>
                <a:ea typeface="+mn-ea"/>
                <a:cs typeface="+mn-cs"/>
              </a:defRPr>
            </a:lvl3pPr>
            <a:lvl4pPr marL="1763466" indent="0" algn="ctr" defTabSz="1175644" rtl="0" eaLnBrk="1" latinLnBrk="0" hangingPunct="1">
              <a:spcBef>
                <a:spcPct val="20000"/>
              </a:spcBef>
              <a:buFont typeface="Arial" pitchFamily="34" charset="0"/>
              <a:buNone/>
              <a:defRPr sz="2600" kern="1200">
                <a:solidFill>
                  <a:schemeClr val="tx1">
                    <a:tint val="75000"/>
                  </a:schemeClr>
                </a:solidFill>
                <a:latin typeface="+mn-lt"/>
                <a:ea typeface="+mn-ea"/>
                <a:cs typeface="+mn-cs"/>
              </a:defRPr>
            </a:lvl4pPr>
            <a:lvl5pPr marL="2351288" indent="0" algn="ctr" defTabSz="1175644" rtl="0" eaLnBrk="1" latinLnBrk="0" hangingPunct="1">
              <a:spcBef>
                <a:spcPct val="20000"/>
              </a:spcBef>
              <a:buFont typeface="Arial" pitchFamily="34" charset="0"/>
              <a:buNone/>
              <a:defRPr sz="2600" kern="1200">
                <a:solidFill>
                  <a:schemeClr val="tx1">
                    <a:tint val="75000"/>
                  </a:schemeClr>
                </a:solidFill>
                <a:latin typeface="+mn-lt"/>
                <a:ea typeface="+mn-ea"/>
                <a:cs typeface="+mn-cs"/>
              </a:defRPr>
            </a:lvl5pPr>
            <a:lvl6pPr marL="2939110" indent="0" algn="ctr" defTabSz="1175644" rtl="0" eaLnBrk="1" latinLnBrk="0" hangingPunct="1">
              <a:spcBef>
                <a:spcPct val="20000"/>
              </a:spcBef>
              <a:buFont typeface="Arial" pitchFamily="34" charset="0"/>
              <a:buNone/>
              <a:defRPr sz="2600" kern="1200">
                <a:solidFill>
                  <a:schemeClr val="tx1">
                    <a:tint val="75000"/>
                  </a:schemeClr>
                </a:solidFill>
                <a:latin typeface="+mn-lt"/>
                <a:ea typeface="+mn-ea"/>
                <a:cs typeface="+mn-cs"/>
              </a:defRPr>
            </a:lvl6pPr>
            <a:lvl7pPr marL="3526932" indent="0" algn="ctr" defTabSz="1175644" rtl="0" eaLnBrk="1" latinLnBrk="0" hangingPunct="1">
              <a:spcBef>
                <a:spcPct val="20000"/>
              </a:spcBef>
              <a:buFont typeface="Arial" pitchFamily="34" charset="0"/>
              <a:buNone/>
              <a:defRPr sz="2600" kern="1200">
                <a:solidFill>
                  <a:schemeClr val="tx1">
                    <a:tint val="75000"/>
                  </a:schemeClr>
                </a:solidFill>
                <a:latin typeface="+mn-lt"/>
                <a:ea typeface="+mn-ea"/>
                <a:cs typeface="+mn-cs"/>
              </a:defRPr>
            </a:lvl7pPr>
            <a:lvl8pPr marL="4114754" indent="0" algn="ctr" defTabSz="1175644" rtl="0" eaLnBrk="1" latinLnBrk="0" hangingPunct="1">
              <a:spcBef>
                <a:spcPct val="20000"/>
              </a:spcBef>
              <a:buFont typeface="Arial" pitchFamily="34" charset="0"/>
              <a:buNone/>
              <a:defRPr sz="2600" kern="1200">
                <a:solidFill>
                  <a:schemeClr val="tx1">
                    <a:tint val="75000"/>
                  </a:schemeClr>
                </a:solidFill>
                <a:latin typeface="+mn-lt"/>
                <a:ea typeface="+mn-ea"/>
                <a:cs typeface="+mn-cs"/>
              </a:defRPr>
            </a:lvl8pPr>
            <a:lvl9pPr marL="4702576" indent="0" algn="ctr" defTabSz="1175644" rtl="0" eaLnBrk="1" latinLnBrk="0" hangingPunct="1">
              <a:spcBef>
                <a:spcPct val="20000"/>
              </a:spcBef>
              <a:buFont typeface="Arial" pitchFamily="34" charset="0"/>
              <a:buNone/>
              <a:defRPr sz="2600" kern="1200">
                <a:solidFill>
                  <a:schemeClr val="tx1">
                    <a:tint val="75000"/>
                  </a:schemeClr>
                </a:solidFill>
                <a:latin typeface="+mn-lt"/>
                <a:ea typeface="+mn-ea"/>
                <a:cs typeface="+mn-cs"/>
              </a:defRPr>
            </a:lvl9pPr>
          </a:lstStyle>
          <a:p>
            <a:pPr marL="285750" indent="-285750" algn="l">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Fenced in backyard</a:t>
            </a:r>
          </a:p>
          <a:p>
            <a:pPr marL="285750" indent="-285750" algn="l">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Screened in porch and deck</a:t>
            </a:r>
          </a:p>
          <a:p>
            <a:pPr marL="285750" indent="-285750" algn="l">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Columns in Dining Room</a:t>
            </a:r>
          </a:p>
          <a:p>
            <a:pPr marL="285750" indent="-285750" algn="l">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Gas Lanterns</a:t>
            </a:r>
          </a:p>
          <a:p>
            <a:pPr marL="285750" indent="-285750" algn="l">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Fireplace &amp; built ins in Family Room</a:t>
            </a:r>
          </a:p>
          <a:p>
            <a:pPr marL="285750" indent="-285750" algn="l">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Wrought Iron railing on staircase</a:t>
            </a:r>
          </a:p>
          <a:p>
            <a:pPr marL="285750" indent="-285750" algn="l">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Crown molding throughout</a:t>
            </a:r>
          </a:p>
          <a:p>
            <a:pPr marL="285750" indent="-285750" algn="l">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Wainscoting in Formal Dining Room</a:t>
            </a:r>
          </a:p>
          <a:p>
            <a:pPr marL="285750" indent="-285750" algn="l">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Built in Wine Cooler</a:t>
            </a:r>
          </a:p>
          <a:p>
            <a:pPr marL="285750" indent="-285750" algn="l">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Plantation shutters &amp; Roman shades</a:t>
            </a:r>
          </a:p>
          <a:p>
            <a:pPr marL="285750" indent="-285750" algn="l">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Professional landscape </a:t>
            </a:r>
            <a:r>
              <a:rPr lang="en-US" sz="1400" dirty="0" err="1">
                <a:solidFill>
                  <a:schemeClr val="bg2">
                    <a:lumMod val="25000"/>
                  </a:schemeClr>
                </a:solidFill>
                <a:latin typeface="Palatino Linotype" panose="02040502050505030304" pitchFamily="18" charset="0"/>
                <a:cs typeface="Times New Roman" panose="02020603050405020304" pitchFamily="18" charset="0"/>
              </a:rPr>
              <a:t>uplighting</a:t>
            </a:r>
            <a:endParaRPr lang="en-US" sz="1400" dirty="0">
              <a:solidFill>
                <a:schemeClr val="bg2">
                  <a:lumMod val="25000"/>
                </a:schemeClr>
              </a:solidFill>
              <a:latin typeface="Palatino Linotype" panose="02040502050505030304" pitchFamily="18" charset="0"/>
              <a:cs typeface="Times New Roman" panose="02020603050405020304" pitchFamily="18" charset="0"/>
            </a:endParaRPr>
          </a:p>
          <a:p>
            <a:pPr marL="285750" indent="-285750" algn="l">
              <a:buFont typeface="Wingdings" panose="05000000000000000000" pitchFamily="2" charset="2"/>
              <a:buChar char="v"/>
            </a:pPr>
            <a:r>
              <a:rPr lang="en-US" sz="1400" dirty="0">
                <a:solidFill>
                  <a:schemeClr val="bg2">
                    <a:lumMod val="25000"/>
                  </a:schemeClr>
                </a:solidFill>
                <a:latin typeface="Palatino Linotype" panose="02040502050505030304" pitchFamily="18" charset="0"/>
                <a:cs typeface="Times New Roman" panose="02020603050405020304" pitchFamily="18" charset="0"/>
              </a:rPr>
              <a:t>Amenities including Jr. Olympic size pool, Tennis courts, Fitness center, Basketball &amp; Volleyball Courts, Walking &amp; Bike Trails</a:t>
            </a: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397</TotalTime>
  <Words>243</Words>
  <Application>Microsoft Office PowerPoint</Application>
  <PresentationFormat>Custom</PresentationFormat>
  <Paragraphs>23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Palatino Linotype</vt:lpstr>
      <vt:lpstr>Times New Roman</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63</cp:revision>
  <dcterms:created xsi:type="dcterms:W3CDTF">2006-08-16T00:00:00Z</dcterms:created>
  <dcterms:modified xsi:type="dcterms:W3CDTF">2017-09-01T18:07:08Z</dcterms:modified>
</cp:coreProperties>
</file>