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9E0F"/>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248" y="28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12/8/2018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12/8/2018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gif"/><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423537" y="152400"/>
            <a:ext cx="4468119" cy="335108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 y="5990467"/>
            <a:ext cx="7315198" cy="1511459"/>
          </a:xfrm>
        </p:spPr>
        <p:txBody>
          <a:bodyPr anchor="ctr">
            <a:noAutofit/>
          </a:bodyPr>
          <a:lstStyle/>
          <a:p>
            <a:r>
              <a:rPr lang="en-US" sz="1400" dirty="0">
                <a:solidFill>
                  <a:srgbClr val="132B51"/>
                </a:solidFill>
                <a:latin typeface="Century Gothic" panose="020B0502020202020204" pitchFamily="34" charset="0"/>
              </a:rPr>
              <a:t>Well maintained 3 bedroom 2 bath home on Aiken’s southside.  This well designed floor plan features family room with fireplace and vaulted ceiling and open kitchen with granite countertops and white cabinetry. Hardwood flooring in family room, kitchen, hallway and bedrooms. Sunroom/den has ceramic tile flooring and lots of windows making it a bright and inviting place to relax.</a:t>
            </a:r>
            <a:endParaRPr lang="en-US" sz="1400" b="1" i="1" u="sng" dirty="0">
              <a:solidFill>
                <a:srgbClr val="132B51"/>
              </a:solidFill>
              <a:latin typeface="Century Gothic" panose="020B0502020202020204" pitchFamily="34" charset="0"/>
            </a:endParaRPr>
          </a:p>
        </p:txBody>
      </p:sp>
      <p:sp>
        <p:nvSpPr>
          <p:cNvPr id="23" name="Rectangle 22"/>
          <p:cNvSpPr/>
          <p:nvPr/>
        </p:nvSpPr>
        <p:spPr>
          <a:xfrm>
            <a:off x="-2430566" y="-993589"/>
            <a:ext cx="5636262" cy="954107"/>
          </a:xfrm>
          <a:prstGeom prst="rect">
            <a:avLst/>
          </a:prstGeom>
          <a:noFill/>
        </p:spPr>
        <p:txBody>
          <a:bodyPr wrap="square">
            <a:spAutoFit/>
          </a:bodyPr>
          <a:lstStyle/>
          <a:p>
            <a:pPr algn="ctr"/>
            <a:r>
              <a:rPr lang="en-US" sz="2800" b="1" dirty="0">
                <a:ln w="3175">
                  <a:solidFill>
                    <a:srgbClr val="132B51"/>
                  </a:solidFill>
                </a:ln>
                <a:solidFill>
                  <a:schemeClr val="bg1"/>
                </a:solidFill>
                <a:effectLst>
                  <a:outerShdw blurRad="50800" dist="38100" dir="5400000" algn="t" rotWithShape="0">
                    <a:prstClr val="black">
                      <a:alpha val="40000"/>
                    </a:prstClr>
                  </a:outerShdw>
                </a:effectLst>
                <a:latin typeface="Century Gothic" panose="020B0502020202020204" pitchFamily="34" charset="0"/>
              </a:rPr>
              <a:t>Open House</a:t>
            </a:r>
          </a:p>
          <a:p>
            <a:pPr algn="ctr"/>
            <a:r>
              <a:rPr lang="en-US" sz="2800" b="1" dirty="0">
                <a:ln w="3175">
                  <a:solidFill>
                    <a:srgbClr val="132B51"/>
                  </a:solidFill>
                </a:ln>
                <a:solidFill>
                  <a:schemeClr val="bg1"/>
                </a:solidFill>
                <a:effectLst>
                  <a:outerShdw blurRad="50800" dist="38100" dir="5400000" algn="t" rotWithShape="0">
                    <a:prstClr val="black">
                      <a:alpha val="40000"/>
                    </a:prstClr>
                  </a:outerShdw>
                </a:effectLst>
                <a:latin typeface="Century Gothic" panose="020B0502020202020204" pitchFamily="34" charset="0"/>
              </a:rPr>
              <a:t>Sat 11am-1pm</a:t>
            </a:r>
          </a:p>
        </p:txBody>
      </p:sp>
      <p:sp>
        <p:nvSpPr>
          <p:cNvPr id="2" name="Title 1"/>
          <p:cNvSpPr>
            <a:spLocks noGrp="1"/>
          </p:cNvSpPr>
          <p:nvPr>
            <p:ph type="ctrTitle"/>
          </p:nvPr>
        </p:nvSpPr>
        <p:spPr>
          <a:xfrm>
            <a:off x="-2" y="3702356"/>
            <a:ext cx="7315198" cy="793444"/>
          </a:xfrm>
        </p:spPr>
        <p:txBody>
          <a:bodyPr anchor="ctr">
            <a:noAutofit/>
            <a:scene3d>
              <a:camera prst="orthographicFront"/>
              <a:lightRig rig="soft" dir="t">
                <a:rot lat="0" lon="0" rev="17220000"/>
              </a:lightRig>
            </a:scene3d>
            <a:sp3d prstMaterial="softEdge"/>
          </a:bodyPr>
          <a:lstStyle/>
          <a:p>
            <a:r>
              <a:rPr lang="en-US" sz="2400" cap="none" dirty="0">
                <a:ln w="3175" cmpd="sng">
                  <a:solidFill>
                    <a:schemeClr val="bg1">
                      <a:lumMod val="65000"/>
                    </a:schemeClr>
                  </a:solidFill>
                  <a:prstDash val="solid"/>
                </a:ln>
                <a:solidFill>
                  <a:srgbClr val="D19E0F"/>
                </a:solidFill>
                <a:effectLst>
                  <a:outerShdw blurRad="38100" dist="38100" dir="2700000" algn="tl">
                    <a:srgbClr val="000000">
                      <a:alpha val="43137"/>
                    </a:srgbClr>
                  </a:outerShdw>
                </a:effectLst>
                <a:latin typeface="Century Gothic" panose="020B0502020202020204" pitchFamily="34" charset="0"/>
              </a:rPr>
              <a:t>314 Beryl Drive</a:t>
            </a:r>
            <a:br>
              <a:rPr lang="en-US" sz="2800" cap="none" dirty="0">
                <a:ln w="3175" cmpd="sng">
                  <a:solidFill>
                    <a:schemeClr val="bg1">
                      <a:lumMod val="65000"/>
                    </a:schemeClr>
                  </a:solidFill>
                  <a:prstDash val="solid"/>
                </a:ln>
                <a:solidFill>
                  <a:srgbClr val="D19E0F"/>
                </a:solidFill>
                <a:effectLst>
                  <a:outerShdw blurRad="38100" dist="38100" dir="2700000" algn="tl">
                    <a:srgbClr val="000000">
                      <a:alpha val="43137"/>
                    </a:srgbClr>
                  </a:outerShdw>
                </a:effectLst>
                <a:latin typeface="Century Gothic" panose="020B0502020202020204" pitchFamily="34" charset="0"/>
              </a:rPr>
            </a:br>
            <a:r>
              <a:rPr lang="en-US" sz="1800" cap="none" dirty="0">
                <a:ln w="3175" cmpd="sng">
                  <a:solidFill>
                    <a:schemeClr val="bg1">
                      <a:lumMod val="65000"/>
                    </a:schemeClr>
                  </a:solidFill>
                  <a:prstDash val="solid"/>
                </a:ln>
                <a:solidFill>
                  <a:srgbClr val="D19E0F"/>
                </a:solidFill>
                <a:effectLst>
                  <a:outerShdw blurRad="38100" dist="38100" dir="2700000" algn="tl">
                    <a:srgbClr val="000000">
                      <a:alpha val="43137"/>
                    </a:srgbClr>
                  </a:outerShdw>
                </a:effectLst>
                <a:latin typeface="Century Gothic" panose="020B0502020202020204" pitchFamily="34" charset="0"/>
              </a:rPr>
              <a:t>South Meadows ~ Aiken ~ $147,500 ~ MLS #105135A</a:t>
            </a:r>
            <a:endParaRPr lang="en-US" sz="1600" cap="none" dirty="0">
              <a:ln w="3175" cmpd="sng">
                <a:solidFill>
                  <a:schemeClr val="bg1">
                    <a:lumMod val="65000"/>
                  </a:schemeClr>
                </a:solidFill>
                <a:prstDash val="solid"/>
              </a:ln>
              <a:solidFill>
                <a:srgbClr val="D19E0F"/>
              </a:solidFill>
              <a:effectLst>
                <a:outerShdw blurRad="38100" dist="38100" dir="2700000" algn="tl">
                  <a:srgbClr val="000000">
                    <a:alpha val="43137"/>
                  </a:srgbClr>
                </a:outerShdw>
              </a:effectLst>
              <a:latin typeface="Century Gothic" panose="020B0502020202020204" pitchFamily="34" charset="0"/>
            </a:endParaRPr>
          </a:p>
        </p:txBody>
      </p:sp>
      <p:sp>
        <p:nvSpPr>
          <p:cNvPr id="5" name="Diagonal Stripe 4"/>
          <p:cNvSpPr/>
          <p:nvPr/>
        </p:nvSpPr>
        <p:spPr>
          <a:xfrm>
            <a:off x="2305256" y="-1882246"/>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916896">
            <a:off x="2157962" y="-1398890"/>
            <a:ext cx="1701107" cy="369332"/>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Just Reduced!</a:t>
            </a:r>
          </a:p>
        </p:txBody>
      </p:sp>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184662" y="4697833"/>
            <a:ext cx="1477296" cy="1107972"/>
          </a:xfrm>
          <a:prstGeom prst="rect">
            <a:avLst/>
          </a:prstGeom>
          <a:ln>
            <a:noFill/>
          </a:ln>
        </p:spPr>
      </p:pic>
      <p:pic>
        <p:nvPicPr>
          <p:cNvPr id="27" name="Picture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400000">
            <a:off x="2919984" y="7686333"/>
            <a:ext cx="1475232" cy="1106424"/>
          </a:xfrm>
          <a:prstGeom prst="rect">
            <a:avLst/>
          </a:prstGeom>
          <a:ln>
            <a:noFill/>
          </a:ln>
        </p:spPr>
      </p:pic>
      <p:pic>
        <p:nvPicPr>
          <p:cNvPr id="19" name="Picture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94572" y="4513171"/>
            <a:ext cx="1969728" cy="1477297"/>
          </a:xfrm>
          <a:prstGeom prst="rect">
            <a:avLst/>
          </a:prstGeom>
          <a:ln>
            <a:noFill/>
          </a:ln>
        </p:spPr>
      </p:pic>
      <p:pic>
        <p:nvPicPr>
          <p:cNvPr id="25" name="Picture 2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5400000">
            <a:off x="-1965059" y="4515556"/>
            <a:ext cx="1475232" cy="1106424"/>
          </a:xfrm>
          <a:prstGeom prst="rect">
            <a:avLst/>
          </a:prstGeom>
          <a:ln>
            <a:noFill/>
          </a:ln>
        </p:spPr>
      </p:pic>
      <p:pic>
        <p:nvPicPr>
          <p:cNvPr id="26" name="Picture 2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5400000">
            <a:off x="6022563" y="4697833"/>
            <a:ext cx="1477299" cy="1107973"/>
          </a:xfrm>
          <a:prstGeom prst="rect">
            <a:avLst/>
          </a:prstGeom>
          <a:ln>
            <a:noFill/>
          </a:ln>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5400000">
            <a:off x="5276311" y="7686333"/>
            <a:ext cx="1475233" cy="1106424"/>
          </a:xfrm>
          <a:prstGeom prst="rect">
            <a:avLst/>
          </a:prstGeom>
          <a:ln>
            <a:noFill/>
          </a:ln>
        </p:spPr>
      </p:pic>
      <p:pic>
        <p:nvPicPr>
          <p:cNvPr id="29" name="Picture 2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5400000">
            <a:off x="8317872" y="4680204"/>
            <a:ext cx="1475232" cy="1106424"/>
          </a:xfrm>
          <a:prstGeom prst="rect">
            <a:avLst/>
          </a:prstGeom>
          <a:ln>
            <a:noFill/>
          </a:ln>
        </p:spPr>
      </p:pic>
      <p:pic>
        <p:nvPicPr>
          <p:cNvPr id="30" name="Picture 2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850900" y="4513171"/>
            <a:ext cx="1969728" cy="1477297"/>
          </a:xfrm>
          <a:prstGeom prst="rect">
            <a:avLst/>
          </a:prstGeom>
          <a:ln>
            <a:noFill/>
          </a:ln>
        </p:spPr>
      </p:pic>
      <p:sp>
        <p:nvSpPr>
          <p:cNvPr id="17" name="Rectangle 16"/>
          <p:cNvSpPr/>
          <p:nvPr/>
        </p:nvSpPr>
        <p:spPr>
          <a:xfrm>
            <a:off x="0" y="9286074"/>
            <a:ext cx="2558691" cy="677108"/>
          </a:xfrm>
          <a:prstGeom prst="rect">
            <a:avLst/>
          </a:prstGeom>
        </p:spPr>
        <p:txBody>
          <a:bodyPr wrap="square">
            <a:spAutoFit/>
          </a:bodyPr>
          <a:lstStyle/>
          <a:p>
            <a:pPr algn="ctr"/>
            <a:r>
              <a:rPr lang="en-US" sz="1400" b="1" dirty="0">
                <a:solidFill>
                  <a:srgbClr val="D19E0F"/>
                </a:solidFill>
                <a:latin typeface="Century Gothic" panose="020B0502020202020204" pitchFamily="34" charset="0"/>
              </a:rPr>
              <a:t>Valli Catchpole</a:t>
            </a:r>
          </a:p>
          <a:p>
            <a:pPr algn="ctr"/>
            <a:r>
              <a:rPr lang="pt-BR" sz="1200" dirty="0">
                <a:solidFill>
                  <a:srgbClr val="D19E0F"/>
                </a:solidFill>
                <a:latin typeface="Century Gothic" panose="020B0502020202020204" pitchFamily="34" charset="0"/>
              </a:rPr>
              <a:t>803-617-8540</a:t>
            </a:r>
          </a:p>
          <a:p>
            <a:pPr algn="ctr"/>
            <a:r>
              <a:rPr lang="pt-BR" sz="1200" dirty="0">
                <a:solidFill>
                  <a:srgbClr val="D19E0F"/>
                </a:solidFill>
                <a:latin typeface="Century Gothic" panose="020B0502020202020204" pitchFamily="34" charset="0"/>
              </a:rPr>
              <a:t>valli1@me.com</a:t>
            </a:r>
            <a:endParaRPr lang="en-US" sz="1200" dirty="0">
              <a:solidFill>
                <a:srgbClr val="D19E0F"/>
              </a:solidFill>
              <a:latin typeface="Century Gothic" panose="020B0502020202020204" pitchFamily="34" charset="0"/>
            </a:endParaRPr>
          </a:p>
        </p:txBody>
      </p:sp>
      <p:sp>
        <p:nvSpPr>
          <p:cNvPr id="18" name="Rectangle 17"/>
          <p:cNvSpPr/>
          <p:nvPr/>
        </p:nvSpPr>
        <p:spPr>
          <a:xfrm>
            <a:off x="4757423" y="9324546"/>
            <a:ext cx="2557777" cy="600164"/>
          </a:xfrm>
          <a:prstGeom prst="rect">
            <a:avLst/>
          </a:prstGeom>
        </p:spPr>
        <p:txBody>
          <a:bodyPr wrap="square" anchor="ctr">
            <a:spAutoFit/>
          </a:bodyPr>
          <a:lstStyle/>
          <a:p>
            <a:pPr algn="ctr"/>
            <a:r>
              <a:rPr lang="en-US" sz="1100" dirty="0">
                <a:solidFill>
                  <a:srgbClr val="D19E0F"/>
                </a:solidFill>
                <a:latin typeface="Century Gothic" panose="020B0502020202020204" pitchFamily="34" charset="0"/>
              </a:rPr>
              <a:t>Property Consultants of the South</a:t>
            </a:r>
          </a:p>
          <a:p>
            <a:pPr algn="ctr"/>
            <a:r>
              <a:rPr lang="en-US" sz="1100" dirty="0">
                <a:solidFill>
                  <a:srgbClr val="D19E0F"/>
                </a:solidFill>
                <a:latin typeface="Century Gothic" panose="020B0502020202020204" pitchFamily="34" charset="0"/>
              </a:rPr>
              <a:t>1429 Lyon Dr SE</a:t>
            </a:r>
          </a:p>
          <a:p>
            <a:pPr algn="ctr"/>
            <a:r>
              <a:rPr lang="en-US" sz="1100" dirty="0">
                <a:solidFill>
                  <a:srgbClr val="D19E0F"/>
                </a:solidFill>
                <a:latin typeface="Century Gothic" panose="020B0502020202020204" pitchFamily="34" charset="0"/>
              </a:rPr>
              <a:t>Aiken, SC 29801</a:t>
            </a:r>
          </a:p>
        </p:txBody>
      </p:sp>
      <p:pic>
        <p:nvPicPr>
          <p:cNvPr id="20" name="Picture 1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787997" y="9240981"/>
            <a:ext cx="1739200" cy="767294"/>
          </a:xfrm>
          <a:prstGeom prst="rect">
            <a:avLst/>
          </a:prstGeom>
          <a:ln w="12700">
            <a:noFill/>
          </a:ln>
          <a:effectLst/>
        </p:spPr>
      </p:pic>
      <p:pic>
        <p:nvPicPr>
          <p:cNvPr id="33" name="Picture 32">
            <a:extLst>
              <a:ext uri="{FF2B5EF4-FFF2-40B4-BE49-F238E27FC236}">
                <a16:creationId xmlns:a16="http://schemas.microsoft.com/office/drawing/2014/main" id="{CE57DE00-C3F1-48F2-97FC-99CE5EC5A7E6}"/>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rot="5400000">
            <a:off x="563656" y="7686333"/>
            <a:ext cx="1475232" cy="1106424"/>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534</TotalTime>
  <Words>98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Trebuchet MS</vt:lpstr>
      <vt:lpstr>Wingdings</vt:lpstr>
      <vt:lpstr>Wingdings 2</vt:lpstr>
      <vt:lpstr>Wingdings 3</vt:lpstr>
      <vt:lpstr>Apex</vt:lpstr>
      <vt:lpstr>314 Beryl Drive South Meadows ~ Aiken ~ $147,500 ~ MLS #105135A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91</cp:revision>
  <dcterms:created xsi:type="dcterms:W3CDTF">2006-08-16T00:00:00Z</dcterms:created>
  <dcterms:modified xsi:type="dcterms:W3CDTF">2018-12-08T16:05:42Z</dcterms:modified>
</cp:coreProperties>
</file>