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AA5F"/>
    <a:srgbClr val="0832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5B91-30FE-6A20-6857-75B82536A90D}"/>
              </a:ext>
            </a:extLst>
          </p:cNvPr>
          <p:cNvSpPr>
            <a:spLocks noGrp="1"/>
          </p:cNvSpPr>
          <p:nvPr>
            <p:ph type="ctrTitle"/>
          </p:nvPr>
        </p:nvSpPr>
        <p:spPr>
          <a:xfrm>
            <a:off x="914400" y="1496484"/>
            <a:ext cx="5486400"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a16="http://schemas.microsoft.com/office/drawing/2014/main" id="{50A57F13-92BD-F6C7-B814-28455290C6F6}"/>
              </a:ext>
            </a:extLst>
          </p:cNvPr>
          <p:cNvSpPr>
            <a:spLocks noGrp="1"/>
          </p:cNvSpPr>
          <p:nvPr>
            <p:ph type="subTitle" idx="1"/>
          </p:nvPr>
        </p:nvSpPr>
        <p:spPr>
          <a:xfrm>
            <a:off x="914400" y="4802717"/>
            <a:ext cx="54864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a16="http://schemas.microsoft.com/office/drawing/2014/main" id="{63F270A8-11BA-8B98-8EA5-952AD88F5936}"/>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8541461F-19AE-49DC-6F3C-38AE2222E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43ABA-665F-7F63-8A86-EA41560BB500}"/>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541213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3A51-7785-236A-9056-F8FC0D0BED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ACBF65-C9CE-2AC5-6BE6-EB56DCFFC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07CF9-F3DD-6C84-0E63-17CB517E1240}"/>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AC265732-AC29-B7E8-1616-F85A9F348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0C432-FA0D-356D-83B9-E164F49EDD1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31009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D587CB-0828-DB07-8102-37D8BE613107}"/>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FDE598-AF95-338D-2C0C-6DE563A67DDD}"/>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72430-0099-7EF1-E6CF-7ACB2EC7D23B}"/>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034101A6-7B61-B779-FA12-B6922FB21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8E1DF-C2DD-F30B-5E88-B2A800ACD35E}"/>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6697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EF905-71A0-C2F5-F547-15C1526BEB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C16F58-A730-0D76-9F4C-5A3406452D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5A2CB-4792-C0C0-F60F-D8D91601386C}"/>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B94607B6-F2FA-D950-4138-61E427F9F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0AE236-7255-9813-3DA1-4925E448202A}"/>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4341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6A877-CCA1-BFE3-86AF-6866A01643C4}"/>
              </a:ext>
            </a:extLst>
          </p:cNvPr>
          <p:cNvSpPr>
            <a:spLocks noGrp="1"/>
          </p:cNvSpPr>
          <p:nvPr>
            <p:ph type="title"/>
          </p:nvPr>
        </p:nvSpPr>
        <p:spPr>
          <a:xfrm>
            <a:off x="499110" y="2279652"/>
            <a:ext cx="630936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2CED4BA9-2D79-8204-EE11-2E8FAB8A2E72}"/>
              </a:ext>
            </a:extLst>
          </p:cNvPr>
          <p:cNvSpPr>
            <a:spLocks noGrp="1"/>
          </p:cNvSpPr>
          <p:nvPr>
            <p:ph type="body" idx="1"/>
          </p:nvPr>
        </p:nvSpPr>
        <p:spPr>
          <a:xfrm>
            <a:off x="499110" y="6119285"/>
            <a:ext cx="630936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2341B9-5B59-01E9-C24A-2652E0DD07A4}"/>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BEE6C6DD-5C94-35EF-C464-458364AA8F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31EA-A9CC-8DE8-C860-65B4DE3C998B}"/>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14649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DF8D7-4723-AF4C-BF7A-A7FD24B36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6C7EA2-3EF0-CC82-E7E2-C88C687E80F2}"/>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89B001-D6C6-F63A-8837-751D0F9EB7D7}"/>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636D63-4DA0-8E19-2890-2E57FBC5C7BC}"/>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6" name="Footer Placeholder 5">
            <a:extLst>
              <a:ext uri="{FF2B5EF4-FFF2-40B4-BE49-F238E27FC236}">
                <a16:creationId xmlns:a16="http://schemas.microsoft.com/office/drawing/2014/main" id="{671C2A4B-AF59-357A-8B14-293F23E04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D25F7-92B1-C217-9C2F-2F8DE5CC2D7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9361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B0C43-4186-63C4-8441-FE5FDF7187EB}"/>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48E5CD-4EF9-4A0C-B728-CB06BAB8F359}"/>
              </a:ext>
            </a:extLst>
          </p:cNvPr>
          <p:cNvSpPr>
            <a:spLocks noGrp="1"/>
          </p:cNvSpPr>
          <p:nvPr>
            <p:ph type="body" idx="1"/>
          </p:nvPr>
        </p:nvSpPr>
        <p:spPr>
          <a:xfrm>
            <a:off x="503873" y="2241551"/>
            <a:ext cx="309467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C65ACEEF-2115-4C41-7BE4-58885611A1CC}"/>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DDF9B7-271D-38D5-38A1-7BA7869F0DF5}"/>
              </a:ext>
            </a:extLst>
          </p:cNvPr>
          <p:cNvSpPr>
            <a:spLocks noGrp="1"/>
          </p:cNvSpPr>
          <p:nvPr>
            <p:ph type="body" sz="quarter" idx="3"/>
          </p:nvPr>
        </p:nvSpPr>
        <p:spPr>
          <a:xfrm>
            <a:off x="3703320" y="2241551"/>
            <a:ext cx="3109913"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D82BDC9C-610C-91DB-2AA6-D89460B5D774}"/>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0F803-A900-987C-9089-B9C486ED6197}"/>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8" name="Footer Placeholder 7">
            <a:extLst>
              <a:ext uri="{FF2B5EF4-FFF2-40B4-BE49-F238E27FC236}">
                <a16:creationId xmlns:a16="http://schemas.microsoft.com/office/drawing/2014/main" id="{6086B942-F30E-91D3-B1EA-E8D569A7D0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C14BB8-6346-105F-DA0F-A04B783E03B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28215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EAD8-AF98-C814-1F81-DC6FE6BD3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3701F0-D174-2549-CB3C-60B90BAFBFD5}"/>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4" name="Footer Placeholder 3">
            <a:extLst>
              <a:ext uri="{FF2B5EF4-FFF2-40B4-BE49-F238E27FC236}">
                <a16:creationId xmlns:a16="http://schemas.microsoft.com/office/drawing/2014/main" id="{A3759D31-B69D-7D56-3DF2-A0C9232BB6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123B2C-5366-9DBC-7B68-B0BC2D4F0C1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72756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D3367C-A43E-3AA2-3F66-365A97D7EDB2}"/>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3" name="Footer Placeholder 2">
            <a:extLst>
              <a:ext uri="{FF2B5EF4-FFF2-40B4-BE49-F238E27FC236}">
                <a16:creationId xmlns:a16="http://schemas.microsoft.com/office/drawing/2014/main" id="{C821F93D-DA59-5D95-5AF6-1A9934E55E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147D05-D97D-FC0E-2D0C-B01AFF215D8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7174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A8E1-27C0-ACD6-8570-06CA646DD2EA}"/>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a16="http://schemas.microsoft.com/office/drawing/2014/main" id="{DF07E56A-8CF7-1E35-CFB0-E11F00F22B42}"/>
              </a:ext>
            </a:extLst>
          </p:cNvPr>
          <p:cNvSpPr>
            <a:spLocks noGrp="1"/>
          </p:cNvSpPr>
          <p:nvPr>
            <p:ph idx="1"/>
          </p:nvPr>
        </p:nvSpPr>
        <p:spPr>
          <a:xfrm>
            <a:off x="3109913" y="1316567"/>
            <a:ext cx="370332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E1DB9-8784-B97E-95AB-ED244044001F}"/>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C88C9D50-3150-C8C6-BEA9-D95E93C66437}"/>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6" name="Footer Placeholder 5">
            <a:extLst>
              <a:ext uri="{FF2B5EF4-FFF2-40B4-BE49-F238E27FC236}">
                <a16:creationId xmlns:a16="http://schemas.microsoft.com/office/drawing/2014/main" id="{7D0F8E12-BA79-77B0-EC5F-E8851BD612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E9C7EA-21BC-E260-43B2-F825213761C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18659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9F0B8-AA31-4EC7-A3E3-85032A2205E5}"/>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a16="http://schemas.microsoft.com/office/drawing/2014/main" id="{60FE87F6-D021-E1DA-5E7B-EF000607B619}"/>
              </a:ext>
            </a:extLst>
          </p:cNvPr>
          <p:cNvSpPr>
            <a:spLocks noGrp="1"/>
          </p:cNvSpPr>
          <p:nvPr>
            <p:ph type="pic" idx="1"/>
          </p:nvPr>
        </p:nvSpPr>
        <p:spPr>
          <a:xfrm>
            <a:off x="3109913" y="1316567"/>
            <a:ext cx="3703320"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a16="http://schemas.microsoft.com/office/drawing/2014/main" id="{CEB7B9E2-70A4-8852-215D-6F57546680FE}"/>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8F2D2450-DDEB-EF22-1242-034DF9283B32}"/>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6" name="Footer Placeholder 5">
            <a:extLst>
              <a:ext uri="{FF2B5EF4-FFF2-40B4-BE49-F238E27FC236}">
                <a16:creationId xmlns:a16="http://schemas.microsoft.com/office/drawing/2014/main" id="{20F508C6-5C39-D410-CA7B-BA6D340132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08C20-4C70-45F0-AC73-B54F95BA020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8875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BD624-3343-1009-38ED-0E17114E5406}"/>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85F22C-DCC3-AE9F-B81E-38F7034861AC}"/>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9FCB5-4868-2D00-A49D-307A44970EA5}"/>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B44BD2F2-F4D8-9296-B821-0043E1DE5E21}"/>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0E55A7-286D-065B-5CEF-8A5E8160E55A}"/>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571DDECB-0C7F-4F1E-A5A9-FCCF45559699}" type="slidenum">
              <a:rPr lang="en-US" smtClean="0"/>
              <a:t>‹#›</a:t>
            </a:fld>
            <a:endParaRPr lang="en-US"/>
          </a:p>
        </p:txBody>
      </p:sp>
    </p:spTree>
    <p:extLst>
      <p:ext uri="{BB962C8B-B14F-4D97-AF65-F5344CB8AC3E}">
        <p14:creationId xmlns:p14="http://schemas.microsoft.com/office/powerpoint/2010/main" val="132324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png"/><Relationship Id="rId3" Type="http://schemas.openxmlformats.org/officeDocument/2006/relationships/image" Target="../media/image2.jpg"/><Relationship Id="rId7" Type="http://schemas.openxmlformats.org/officeDocument/2006/relationships/image" Target="../media/image5.jpg"/><Relationship Id="rId12" Type="http://schemas.openxmlformats.org/officeDocument/2006/relationships/image" Target="../media/image10.svg"/><Relationship Id="rId2" Type="http://schemas.openxmlformats.org/officeDocument/2006/relationships/image" Target="../media/image1.jpg"/><Relationship Id="rId16" Type="http://schemas.openxmlformats.org/officeDocument/2006/relationships/image" Target="../media/image14.sv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hyperlink" Target="https://vimeo.com/1018426530" TargetMode="External"/><Relationship Id="rId15" Type="http://schemas.openxmlformats.org/officeDocument/2006/relationships/image" Target="../media/image13.png"/><Relationship Id="rId10" Type="http://schemas.openxmlformats.org/officeDocument/2006/relationships/image" Target="../media/image8.svg"/><Relationship Id="rId4" Type="http://schemas.openxmlformats.org/officeDocument/2006/relationships/image" Target="../media/image3.jpg"/><Relationship Id="rId9" Type="http://schemas.openxmlformats.org/officeDocument/2006/relationships/image" Target="../media/image7.png"/><Relationship Id="rId14"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5A1446C-5246-385C-EFE1-915BF3926DAD}"/>
              </a:ext>
            </a:extLst>
          </p:cNvPr>
          <p:cNvPicPr>
            <a:picLocks noChangeAspect="1"/>
          </p:cNvPicPr>
          <p:nvPr/>
        </p:nvPicPr>
        <p:blipFill>
          <a:blip r:embed="rId2">
            <a:extLst>
              <a:ext uri="{28A0092B-C50C-407E-A947-70E740481C1C}">
                <a14:useLocalDpi xmlns:a14="http://schemas.microsoft.com/office/drawing/2010/main" val="0"/>
              </a:ext>
            </a:extLst>
          </a:blip>
          <a:srcRect b="23603"/>
          <a:stretch/>
        </p:blipFill>
        <p:spPr>
          <a:xfrm>
            <a:off x="3806" y="0"/>
            <a:ext cx="7311394" cy="3723803"/>
          </a:xfrm>
          <a:prstGeom prst="rect">
            <a:avLst/>
          </a:prstGeom>
        </p:spPr>
      </p:pic>
      <p:sp>
        <p:nvSpPr>
          <p:cNvPr id="2" name="Title 1">
            <a:extLst>
              <a:ext uri="{FF2B5EF4-FFF2-40B4-BE49-F238E27FC236}">
                <a16:creationId xmlns:a16="http://schemas.microsoft.com/office/drawing/2014/main" id="{B3C44945-A9CC-DFF0-C1C9-2BB7276DBFAC}"/>
              </a:ext>
            </a:extLst>
          </p:cNvPr>
          <p:cNvSpPr>
            <a:spLocks noGrp="1"/>
          </p:cNvSpPr>
          <p:nvPr>
            <p:ph type="ctrTitle"/>
          </p:nvPr>
        </p:nvSpPr>
        <p:spPr>
          <a:xfrm>
            <a:off x="1" y="0"/>
            <a:ext cx="7155180" cy="394192"/>
          </a:xfrm>
          <a:noFill/>
          <a:ln>
            <a:noFill/>
          </a:ln>
        </p:spPr>
        <p:txBody>
          <a:bodyPr anchor="ctr">
            <a:noAutofit/>
          </a:bodyPr>
          <a:lstStyle/>
          <a:p>
            <a:pPr algn="l"/>
            <a:r>
              <a:rPr lang="en-US" sz="2400" b="1" dirty="0">
                <a:ln w="3175">
                  <a:noFill/>
                </a:ln>
                <a:latin typeface="Trajan Pro" panose="02020502050506020301" pitchFamily="18" charset="0"/>
              </a:rPr>
              <a:t>Like New, No HOA!</a:t>
            </a:r>
          </a:p>
        </p:txBody>
      </p:sp>
      <p:pic>
        <p:nvPicPr>
          <p:cNvPr id="6" name="Picture 5">
            <a:extLst>
              <a:ext uri="{FF2B5EF4-FFF2-40B4-BE49-F238E27FC236}">
                <a16:creationId xmlns:a16="http://schemas.microsoft.com/office/drawing/2014/main" id="{A020B926-867B-7CBB-673C-3084168EA41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0" y="4379508"/>
            <a:ext cx="1828800" cy="1219200"/>
          </a:xfrm>
          <a:prstGeom prst="rect">
            <a:avLst/>
          </a:prstGeom>
          <a:ln>
            <a:solidFill>
              <a:schemeClr val="tx1"/>
            </a:solidFill>
          </a:ln>
        </p:spPr>
      </p:pic>
      <p:pic>
        <p:nvPicPr>
          <p:cNvPr id="10" name="Picture 9">
            <a:extLst>
              <a:ext uri="{FF2B5EF4-FFF2-40B4-BE49-F238E27FC236}">
                <a16:creationId xmlns:a16="http://schemas.microsoft.com/office/drawing/2014/main" id="{C1BAA087-D5FC-08C9-143C-81428C7F5EE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828801" y="4379510"/>
            <a:ext cx="1828798" cy="1219198"/>
          </a:xfrm>
          <a:prstGeom prst="rect">
            <a:avLst/>
          </a:prstGeom>
          <a:ln>
            <a:solidFill>
              <a:schemeClr val="tx1"/>
            </a:solidFill>
          </a:ln>
        </p:spPr>
      </p:pic>
      <p:sp>
        <p:nvSpPr>
          <p:cNvPr id="42" name="TextBox 41">
            <a:extLst>
              <a:ext uri="{FF2B5EF4-FFF2-40B4-BE49-F238E27FC236}">
                <a16:creationId xmlns:a16="http://schemas.microsoft.com/office/drawing/2014/main" id="{0961B75F-0215-7D19-DFEE-6BDF08056B9C}"/>
              </a:ext>
            </a:extLst>
          </p:cNvPr>
          <p:cNvSpPr txBox="1"/>
          <p:nvPr/>
        </p:nvSpPr>
        <p:spPr>
          <a:xfrm>
            <a:off x="158144" y="8350160"/>
            <a:ext cx="2181695" cy="646331"/>
          </a:xfrm>
          <a:prstGeom prst="rect">
            <a:avLst/>
          </a:prstGeom>
          <a:noFill/>
        </p:spPr>
        <p:txBody>
          <a:bodyPr wrap="square" rtlCol="0">
            <a:spAutoFit/>
          </a:bodyPr>
          <a:lstStyle/>
          <a:p>
            <a:r>
              <a:rPr lang="en-US" sz="160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Kerry Roberts</a:t>
            </a:r>
            <a:br>
              <a:rPr lang="en-US" sz="1600" dirty="0">
                <a:solidFill>
                  <a:srgbClr val="C7AA5F"/>
                </a:solidFill>
                <a:latin typeface="Avenir Next LT Pro" panose="020B0504020202020204" pitchFamily="34" charset="0"/>
                <a:ea typeface="Ebrima" panose="02000000000000000000" pitchFamily="2" charset="0"/>
                <a:cs typeface="Ebrima" panose="02000000000000000000" pitchFamily="2" charset="0"/>
              </a:rPr>
            </a:br>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843-304-5689</a:t>
            </a:r>
          </a:p>
          <a:p>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kerrysellscharleston@gmail.com</a:t>
            </a:r>
            <a:endParaRPr lang="en-US" sz="10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sp>
        <p:nvSpPr>
          <p:cNvPr id="4" name="Rectangle 3">
            <a:extLst>
              <a:ext uri="{FF2B5EF4-FFF2-40B4-BE49-F238E27FC236}">
                <a16:creationId xmlns:a16="http://schemas.microsoft.com/office/drawing/2014/main" id="{A54FB912-2516-3BF6-30BB-49954A19454B}"/>
              </a:ext>
            </a:extLst>
          </p:cNvPr>
          <p:cNvSpPr/>
          <p:nvPr/>
        </p:nvSpPr>
        <p:spPr>
          <a:xfrm>
            <a:off x="80010" y="5656376"/>
            <a:ext cx="7155180" cy="2669051"/>
          </a:xfrm>
          <a:prstGeom prst="rect">
            <a:avLst/>
          </a:prstGeom>
          <a:solidFill>
            <a:schemeClr val="tx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30B6364-BBA5-DD85-ACE9-4C6DA6EE40DC}"/>
              </a:ext>
            </a:extLst>
          </p:cNvPr>
          <p:cNvSpPr txBox="1"/>
          <p:nvPr/>
        </p:nvSpPr>
        <p:spPr>
          <a:xfrm>
            <a:off x="123733" y="5675156"/>
            <a:ext cx="7067735" cy="2631490"/>
          </a:xfrm>
          <a:prstGeom prst="rect">
            <a:avLst/>
          </a:prstGeom>
          <a:noFill/>
        </p:spPr>
        <p:txBody>
          <a:bodyPr wrap="square" rtlCol="0">
            <a:spAutoFit/>
          </a:bodyPr>
          <a:lstStyle/>
          <a:p>
            <a:pPr algn="ctr"/>
            <a:r>
              <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rPr>
              <a:t>Are you looking for the convenience of the Bridges of Summerville but not the confines of an HOA? Then this is the perfect house. Set 2 houses outside of the Bridges on Beverly Dr. and perfectly located in DD2 Schools. Just 10 minutes to Summerville's Historic downtown. Known for its beautifully landscaped parks, charming shops, delicious local restaurants, and lively atmosphere. This Hunter Quinn Saluda 2 was crafted with thoughtful design in mind, ensuring every inch of space is maximized for functionality and comfort. You will find plenty of closet space! This spacious 3,000 </a:t>
            </a:r>
            <a:r>
              <a:rPr lang="en-US" sz="1100" dirty="0" err="1">
                <a:solidFill>
                  <a:srgbClr val="C7AA5F"/>
                </a:solidFill>
                <a:latin typeface="Avenir Next LT Pro" panose="020B0504020202020204" pitchFamily="34" charset="0"/>
                <a:ea typeface="Ebrima" panose="02000000000000000000" pitchFamily="2" charset="0"/>
                <a:cs typeface="Ebrima" panose="02000000000000000000" pitchFamily="2" charset="0"/>
              </a:rPr>
              <a:t>sqft</a:t>
            </a:r>
            <a:r>
              <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rPr>
              <a:t> home features a well-thought-out layout with 4 bedrooms, 2.5 bathrooms, a study, and a loft, offering plenty of room for both living and entertainment. The spacious primary suite is conveniently located on the first floor, offering privacy and ease of access. It includes an ensuite bathroom with double vanities, a walk-in shower, and a huge walk-in closet. This home sits on a larger wooded lot, offering both privacy and natural beauty, all while enjoying the freedom of no HOA. Out back you will have easy access to the almost finished Pine Trace Natural Area. The park will feature an extensive trail system throughout the mature mixed hardwood forest, bike/pedestrian connections, 6-acre fishing pond, fishing pier, kayak launch, shelters, playground, disc golf course, dog parks, and primitive group camping area</a:t>
            </a:r>
          </a:p>
          <a:p>
            <a:pPr algn="ctr"/>
            <a:r>
              <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hlinkClick r:id="rId5"/>
              </a:rPr>
              <a:t>VIDEO TOUR</a:t>
            </a:r>
            <a:endPar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sp>
        <p:nvSpPr>
          <p:cNvPr id="21" name="TextBox 20">
            <a:extLst>
              <a:ext uri="{FF2B5EF4-FFF2-40B4-BE49-F238E27FC236}">
                <a16:creationId xmlns:a16="http://schemas.microsoft.com/office/drawing/2014/main" id="{F813D680-6ECD-005C-3077-9E6D2DED5F90}"/>
              </a:ext>
            </a:extLst>
          </p:cNvPr>
          <p:cNvSpPr txBox="1"/>
          <p:nvPr/>
        </p:nvSpPr>
        <p:spPr>
          <a:xfrm>
            <a:off x="4811949" y="8373243"/>
            <a:ext cx="2335796" cy="600164"/>
          </a:xfrm>
          <a:prstGeom prst="rect">
            <a:avLst/>
          </a:prstGeom>
          <a:noFill/>
        </p:spPr>
        <p:txBody>
          <a:bodyPr wrap="square" rtlCol="0">
            <a:spAutoFit/>
          </a:bodyPr>
          <a:lstStyle/>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Realty ONE Group Coastal</a:t>
            </a:r>
          </a:p>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1510 Trolley Rd</a:t>
            </a:r>
          </a:p>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Summerville, SC 29485</a:t>
            </a:r>
            <a:endParaRPr lang="en-US" sz="1100" dirty="0">
              <a:solidFill>
                <a:srgbClr val="C7AA5F"/>
              </a:solidFill>
              <a:latin typeface="Avenir Next LT Pro" panose="020B0504020202020204" pitchFamily="34" charset="0"/>
              <a:ea typeface="Ebrima" panose="02000000000000000000" pitchFamily="2" charset="0"/>
              <a:cs typeface="Aharoni" panose="02010803020104030203" pitchFamily="2" charset="-79"/>
            </a:endParaRPr>
          </a:p>
        </p:txBody>
      </p:sp>
      <p:pic>
        <p:nvPicPr>
          <p:cNvPr id="24" name="Picture 23">
            <a:extLst>
              <a:ext uri="{FF2B5EF4-FFF2-40B4-BE49-F238E27FC236}">
                <a16:creationId xmlns:a16="http://schemas.microsoft.com/office/drawing/2014/main" id="{A25A9857-E104-996A-7274-ADA92DF79A9C}"/>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638517" y="8350085"/>
            <a:ext cx="2038166" cy="646481"/>
          </a:xfrm>
          <a:prstGeom prst="rect">
            <a:avLst/>
          </a:prstGeom>
        </p:spPr>
      </p:pic>
      <p:sp>
        <p:nvSpPr>
          <p:cNvPr id="22" name="TextBox 21">
            <a:extLst>
              <a:ext uri="{FF2B5EF4-FFF2-40B4-BE49-F238E27FC236}">
                <a16:creationId xmlns:a16="http://schemas.microsoft.com/office/drawing/2014/main" id="{943C5723-1E51-E3E7-4483-39E2455CD01B}"/>
              </a:ext>
            </a:extLst>
          </p:cNvPr>
          <p:cNvSpPr txBox="1"/>
          <p:nvPr/>
        </p:nvSpPr>
        <p:spPr>
          <a:xfrm>
            <a:off x="153846" y="3759268"/>
            <a:ext cx="7007509" cy="584775"/>
          </a:xfrm>
          <a:prstGeom prst="rect">
            <a:avLst/>
          </a:prstGeom>
          <a:noFill/>
        </p:spPr>
        <p:txBody>
          <a:bodyPr wrap="square" rtlCol="0">
            <a:spAutoFit/>
          </a:bodyPr>
          <a:lstStyle/>
          <a:p>
            <a:pPr algn="ctr"/>
            <a:r>
              <a:rPr lang="en-US" b="1" dirty="0">
                <a:ln w="3175">
                  <a:solidFill>
                    <a:sysClr val="windowText" lastClr="000000"/>
                  </a:solidFill>
                </a:ln>
                <a:solidFill>
                  <a:schemeClr val="bg1"/>
                </a:solidFill>
                <a:latin typeface="Avenir Next LT Pro" panose="020B0504020202020204" pitchFamily="34" charset="0"/>
              </a:rPr>
              <a:t>314 Beverly Drive</a:t>
            </a:r>
          </a:p>
          <a:p>
            <a:pPr algn="ctr"/>
            <a:r>
              <a:rPr lang="en-US" sz="1400" b="1" dirty="0">
                <a:ln w="3175">
                  <a:solidFill>
                    <a:sysClr val="windowText" lastClr="000000"/>
                  </a:solidFill>
                </a:ln>
                <a:solidFill>
                  <a:schemeClr val="bg1"/>
                </a:solidFill>
                <a:latin typeface="Avenir Next LT Pro" panose="020B0504020202020204" pitchFamily="34" charset="0"/>
              </a:rPr>
              <a:t>Ladson, SC 29456 | MLS# 24026163 | $460,000</a:t>
            </a:r>
          </a:p>
        </p:txBody>
      </p:sp>
      <p:pic>
        <p:nvPicPr>
          <p:cNvPr id="11" name="Picture 10">
            <a:extLst>
              <a:ext uri="{FF2B5EF4-FFF2-40B4-BE49-F238E27FC236}">
                <a16:creationId xmlns:a16="http://schemas.microsoft.com/office/drawing/2014/main" id="{787C0585-B189-6C59-B260-7650F2D836B1}"/>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657600" y="4379508"/>
            <a:ext cx="1828800" cy="1219200"/>
          </a:xfrm>
          <a:prstGeom prst="rect">
            <a:avLst/>
          </a:prstGeom>
          <a:ln>
            <a:solidFill>
              <a:schemeClr val="tx1"/>
            </a:solidFill>
          </a:ln>
        </p:spPr>
      </p:pic>
      <p:pic>
        <p:nvPicPr>
          <p:cNvPr id="12" name="Picture 11">
            <a:extLst>
              <a:ext uri="{FF2B5EF4-FFF2-40B4-BE49-F238E27FC236}">
                <a16:creationId xmlns:a16="http://schemas.microsoft.com/office/drawing/2014/main" id="{B2D163DD-8168-02E7-4EBD-556B9ECA6DB7}"/>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5486400" y="4379508"/>
            <a:ext cx="1828800" cy="1219200"/>
          </a:xfrm>
          <a:prstGeom prst="rect">
            <a:avLst/>
          </a:prstGeom>
          <a:ln>
            <a:solidFill>
              <a:schemeClr val="tx1"/>
            </a:solidFill>
          </a:ln>
        </p:spPr>
      </p:pic>
      <p:pic>
        <p:nvPicPr>
          <p:cNvPr id="16" name="Graphic 15" descr="Arrow: Counter-clockwise curve outline">
            <a:extLst>
              <a:ext uri="{FF2B5EF4-FFF2-40B4-BE49-F238E27FC236}">
                <a16:creationId xmlns:a16="http://schemas.microsoft.com/office/drawing/2014/main" id="{AF0D9178-BE4D-CDE5-5254-1E1CB001C57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8562688">
            <a:off x="8570068" y="1365115"/>
            <a:ext cx="914400" cy="914400"/>
          </a:xfrm>
          <a:prstGeom prst="rect">
            <a:avLst/>
          </a:prstGeom>
        </p:spPr>
      </p:pic>
      <p:pic>
        <p:nvPicPr>
          <p:cNvPr id="18" name="Graphic 17" descr="Arrow: Clockwise curve with solid fill">
            <a:extLst>
              <a:ext uri="{FF2B5EF4-FFF2-40B4-BE49-F238E27FC236}">
                <a16:creationId xmlns:a16="http://schemas.microsoft.com/office/drawing/2014/main" id="{B1517684-F0EA-E171-E7A9-F104E59C65B8}"/>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rot="7842848">
            <a:off x="-1586564" y="2147747"/>
            <a:ext cx="914400" cy="1366604"/>
          </a:xfrm>
          <a:prstGeom prst="rect">
            <a:avLst/>
          </a:prstGeom>
          <a:effectLst>
            <a:outerShdw blurRad="76200" dist="63500" sx="102000" sy="102000" algn="ctr" rotWithShape="0">
              <a:prstClr val="black">
                <a:alpha val="82000"/>
              </a:prstClr>
            </a:outerShdw>
          </a:effectLst>
        </p:spPr>
      </p:pic>
      <p:pic>
        <p:nvPicPr>
          <p:cNvPr id="20" name="Graphic 19" descr="Arrow: Rotate left outline">
            <a:extLst>
              <a:ext uri="{FF2B5EF4-FFF2-40B4-BE49-F238E27FC236}">
                <a16:creationId xmlns:a16="http://schemas.microsoft.com/office/drawing/2014/main" id="{0DB5DAE9-1C6D-25BC-69E2-F1D4FFADC70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8229600" y="543192"/>
            <a:ext cx="914400" cy="914400"/>
          </a:xfrm>
          <a:prstGeom prst="rect">
            <a:avLst/>
          </a:prstGeom>
        </p:spPr>
      </p:pic>
      <p:pic>
        <p:nvPicPr>
          <p:cNvPr id="25" name="Graphic 24" descr="Arrow: Rotate right with solid fill">
            <a:extLst>
              <a:ext uri="{FF2B5EF4-FFF2-40B4-BE49-F238E27FC236}">
                <a16:creationId xmlns:a16="http://schemas.microsoft.com/office/drawing/2014/main" id="{4A423E6B-7C0F-27AE-CA81-B9C320CDE925}"/>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686800" y="4169208"/>
            <a:ext cx="914400" cy="914400"/>
          </a:xfrm>
          <a:prstGeom prst="rect">
            <a:avLst/>
          </a:prstGeom>
        </p:spPr>
      </p:pic>
    </p:spTree>
    <p:extLst>
      <p:ext uri="{BB962C8B-B14F-4D97-AF65-F5344CB8AC3E}">
        <p14:creationId xmlns:p14="http://schemas.microsoft.com/office/powerpoint/2010/main" val="2634440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TotalTime>
  <Words>303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Calibri Light</vt:lpstr>
      <vt:lpstr>Trajan Pro</vt:lpstr>
      <vt:lpstr>Office Theme</vt:lpstr>
      <vt:lpstr>Like New, No HOA!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Agents &amp; Buyers Welcome!</dc:title>
  <dc:creator>A. Thomas Price</dc:creator>
  <cp:lastModifiedBy>A. Thomas Price</cp:lastModifiedBy>
  <cp:revision>37</cp:revision>
  <dcterms:created xsi:type="dcterms:W3CDTF">2022-10-19T11:58:47Z</dcterms:created>
  <dcterms:modified xsi:type="dcterms:W3CDTF">2024-10-26T18:32:15Z</dcterms:modified>
</cp:coreProperties>
</file>