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92D050"/>
    <a:srgbClr val="BEAF87"/>
    <a:srgbClr val="3947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2250" y="12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8/22/2025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s://www.zillow.com/view-imx/dc12f0aa-4650-4c69-9851-8244b2dec1b6?setAttribution=mls&amp;wl=true&amp;initialViewType=pano&amp;utm_source=dashboard"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6020179"/>
            <a:ext cx="8229600" cy="2877719"/>
          </a:xfrm>
        </p:spPr>
        <p:txBody>
          <a:bodyPr anchor="ctr">
            <a:noAutofit/>
          </a:bodyPr>
          <a:lstStyle/>
          <a:p>
            <a:r>
              <a:rPr lang="en-US" sz="1100" b="1" dirty="0">
                <a:solidFill>
                  <a:srgbClr val="FF0000"/>
                </a:solidFill>
                <a:latin typeface="Century Gothic" panose="020B0502020202020204" pitchFamily="34" charset="0"/>
                <a:cs typeface="Microsoft Sans Serif" panose="020B0604020202020204" pitchFamily="34" charset="0"/>
              </a:rPr>
              <a:t>PRICED $10,000 BELOW RECENT APPRAISAL!!! </a:t>
            </a:r>
            <a:b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br>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Welcome to this beautifully maintained and thoughtfully appointed home, ideally situated on a premium Marsh view lot. Blending modern design with classic charm in this popular floor plan, you will love the tasteful upgrades and exceptional flexibility for today's lifestyle. The inviting foyer leads to an upgraded powder room featuring designer wallpaper, a stylish cabinet and sink and a fabulous light fixture-setting the tone for the rest of the home. The kitchen is a true standout, featuring quartz countertops, a tumbled tile backsplash, modern hardware on all cabinetry, and all major stainless appliances-which convey. Wood plantation shutters throughout, upgraded lighting fixtures in the dining room, kitchenette and foyer, and gutter guards are just a few of the thoughtful additions the seller has made. The spacious owner's en-suite is a private retreat, offering a large bedroom with a tray ceiling, two generous walk-in closets, and a luxurious bathroom, complete with a separate garden tub and walk-in shower, dual vanities and a linen closet. Step outside unto your covered porch and enjoy the marsh view and front yard oasis-ideal for morning coffee or evening relaxation. Two additional bedrooms, full bathroom and laundry room complete the second floor. One of the standout features of this home is the versatile fourth bedroom suite located above the garage. With its own secured private entry, full kitchen and bathroom and closet, this space is perfect for guests, multigenerational living, or as a potential income-producing rental. Conveniently located to dining, shopping, interstate, area beaches and downtown Charleston.</a:t>
            </a:r>
          </a:p>
          <a:p>
            <a:r>
              <a:rPr lang="en-US" sz="11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Enjoy a virtual tour!</a:t>
            </a:r>
            <a:endParaRPr lang="en-US" sz="11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568-A Savannah Highway | Charleston, SC 29407</a:t>
            </a:r>
          </a:p>
        </p:txBody>
      </p:sp>
      <p:sp>
        <p:nvSpPr>
          <p:cNvPr id="5" name="Rectangle 4"/>
          <p:cNvSpPr/>
          <p:nvPr/>
        </p:nvSpPr>
        <p:spPr>
          <a:xfrm>
            <a:off x="3810002" y="89027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noFill/>
                  </a:ln>
                  <a:solidFill>
                    <a:schemeClr val="bg1"/>
                  </a:solidFill>
                  <a:latin typeface="Century Gothic" panose="020B0502020202020204" pitchFamily="34" charset="0"/>
                </a:rPr>
                <a:t>3152 Riverine View</a:t>
              </a:r>
            </a:p>
            <a:p>
              <a:pPr algn="ctr"/>
              <a:r>
                <a:rPr lang="en-US" sz="1700" b="1" dirty="0">
                  <a:ln w="3175">
                    <a:noFill/>
                  </a:ln>
                  <a:solidFill>
                    <a:schemeClr val="bg1"/>
                  </a:solidFill>
                  <a:latin typeface="Century Gothic" panose="020B0502020202020204" pitchFamily="34" charset="0"/>
                </a:rPr>
                <a:t>Magnolia Bluff | Charleston, SC 29414 | MLS# 25015784 | $600,000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778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9425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6103160" y="2124210"/>
            <a:ext cx="1713381" cy="1142254"/>
          </a:xfrm>
          <a:prstGeom prst="rect">
            <a:avLst/>
          </a:prstGeom>
          <a:ln w="19050">
            <a:solidFill>
              <a:srgbClr val="92D050"/>
            </a:solidFill>
          </a:ln>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2318010" y="4844313"/>
            <a:ext cx="1703985" cy="1135990"/>
          </a:xfrm>
          <a:prstGeom prst="rect">
            <a:avLst/>
          </a:prstGeom>
          <a:ln w="19050">
            <a:solidFill>
              <a:srgbClr val="92D050"/>
            </a:solidFill>
          </a:ln>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rcRect t="133" b="133"/>
          <a:stretch/>
        </p:blipFill>
        <p:spPr>
          <a:xfrm>
            <a:off x="421002" y="4840808"/>
            <a:ext cx="1719072" cy="1143000"/>
          </a:xfrm>
          <a:prstGeom prst="rect">
            <a:avLst/>
          </a:prstGeom>
          <a:ln w="19050">
            <a:solidFill>
              <a:srgbClr val="92D050"/>
            </a:solidFill>
          </a:ln>
        </p:spPr>
      </p:pic>
      <p:pic>
        <p:nvPicPr>
          <p:cNvPr id="8" name="Picture 7"/>
          <p:cNvPicPr>
            <a:picLocks noChangeAspect="1"/>
          </p:cNvPicPr>
          <p:nvPr/>
        </p:nvPicPr>
        <p:blipFill>
          <a:blip r:embed="rId8">
            <a:extLst>
              <a:ext uri="{28A0092B-C50C-407E-A947-70E740481C1C}">
                <a14:useLocalDpi xmlns:a14="http://schemas.microsoft.com/office/drawing/2010/main" val="0"/>
              </a:ext>
            </a:extLst>
          </a:blip>
          <a:srcRect l="2490" r="2490"/>
          <a:stretch/>
        </p:blipFill>
        <p:spPr>
          <a:xfrm>
            <a:off x="420820" y="762000"/>
            <a:ext cx="5501378" cy="3859796"/>
          </a:xfrm>
          <a:prstGeom prst="rect">
            <a:avLst/>
          </a:prstGeom>
          <a:ln w="19050">
            <a:solidFill>
              <a:srgbClr val="92D050"/>
            </a:solidFill>
          </a:ln>
        </p:spPr>
      </p:pic>
      <p:pic>
        <p:nvPicPr>
          <p:cNvPr id="16" name="Picture 15"/>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6104052" y="765054"/>
            <a:ext cx="1711597" cy="1142255"/>
          </a:xfrm>
          <a:prstGeom prst="rect">
            <a:avLst/>
          </a:prstGeom>
          <a:ln w="19050">
            <a:solidFill>
              <a:srgbClr val="92D050"/>
            </a:solidFill>
          </a:ln>
        </p:spPr>
      </p:pic>
      <p:pic>
        <p:nvPicPr>
          <p:cNvPr id="17" name="Picture 16"/>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6102602" y="4840808"/>
            <a:ext cx="1714500" cy="1143000"/>
          </a:xfrm>
          <a:prstGeom prst="rect">
            <a:avLst/>
          </a:prstGeom>
          <a:ln w="19050">
            <a:solidFill>
              <a:srgbClr val="92D050"/>
            </a:solidFill>
          </a:ln>
        </p:spPr>
      </p:pic>
      <p:pic>
        <p:nvPicPr>
          <p:cNvPr id="18" name="Picture 17"/>
          <p:cNvPicPr preferRelativeResize="0">
            <a:picLocks/>
          </p:cNvPicPr>
          <p:nvPr/>
        </p:nvPicPr>
        <p:blipFill>
          <a:blip r:embed="rId11" cstate="print">
            <a:extLst>
              <a:ext uri="{28A0092B-C50C-407E-A947-70E740481C1C}">
                <a14:useLocalDpi xmlns:a14="http://schemas.microsoft.com/office/drawing/2010/main" val="0"/>
              </a:ext>
            </a:extLst>
          </a:blip>
          <a:srcRect t="133" b="133"/>
          <a:stretch/>
        </p:blipFill>
        <p:spPr>
          <a:xfrm>
            <a:off x="6100316" y="3482994"/>
            <a:ext cx="1719072" cy="1143000"/>
          </a:xfrm>
          <a:prstGeom prst="rect">
            <a:avLst/>
          </a:prstGeom>
          <a:ln w="19050">
            <a:solidFill>
              <a:srgbClr val="92D050"/>
            </a:solidFill>
          </a:ln>
        </p:spPr>
      </p:pic>
      <p:pic>
        <p:nvPicPr>
          <p:cNvPr id="19" name="Picture 18"/>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4206152" y="4849389"/>
            <a:ext cx="1713382" cy="1125836"/>
          </a:xfrm>
          <a:prstGeom prst="rect">
            <a:avLst/>
          </a:prstGeom>
          <a:ln w="19050">
            <a:solidFill>
              <a:srgbClr val="92D050"/>
            </a:solidFill>
          </a:ln>
        </p:spPr>
      </p:pic>
      <p:sp>
        <p:nvSpPr>
          <p:cNvPr id="14" name="Rectangle 13"/>
          <p:cNvSpPr/>
          <p:nvPr/>
        </p:nvSpPr>
        <p:spPr>
          <a:xfrm>
            <a:off x="323217" y="3867743"/>
            <a:ext cx="5696584" cy="754053"/>
          </a:xfrm>
          <a:prstGeom prst="rect">
            <a:avLst/>
          </a:prstGeom>
          <a:ln>
            <a:noFill/>
          </a:ln>
        </p:spPr>
        <p:txBody>
          <a:bodyPr wrap="square">
            <a:spAutoFit/>
          </a:bodyPr>
          <a:lstStyle/>
          <a:p>
            <a:pPr algn="ctr"/>
            <a:r>
              <a:rPr lang="en-US" sz="2500" b="1" i="1" dirty="0">
                <a:ln w="3175">
                  <a:solidFill>
                    <a:schemeClr val="tx1"/>
                  </a:solidFill>
                </a:ln>
                <a:solidFill>
                  <a:schemeClr val="bg1"/>
                </a:solidFill>
                <a:latin typeface="Century Gothic" panose="020B0502020202020204" pitchFamily="34" charset="0"/>
              </a:rPr>
              <a:t>NEW PRICE! SELLER MOTIVATED!</a:t>
            </a:r>
          </a:p>
          <a:p>
            <a:pPr algn="ctr"/>
            <a:r>
              <a:rPr lang="en-US" sz="1800" b="1" i="1" dirty="0">
                <a:ln w="3175">
                  <a:solidFill>
                    <a:schemeClr val="tx1"/>
                  </a:solidFill>
                </a:ln>
                <a:solidFill>
                  <a:srgbClr val="FFFF00"/>
                </a:solidFill>
                <a:latin typeface="Century Gothic" panose="020B0502020202020204" pitchFamily="34" charset="0"/>
              </a:rPr>
              <a:t>UP TO 1% OF SALES PRICE 1-YEAR RATE BUY-DOWN</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2657</TotalTime>
  <Words>362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120</cp:revision>
  <dcterms:created xsi:type="dcterms:W3CDTF">2006-08-16T00:00:00Z</dcterms:created>
  <dcterms:modified xsi:type="dcterms:W3CDTF">2025-08-22T21:24:54Z</dcterms:modified>
</cp:coreProperties>
</file>