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1pPr>
    <a:lvl2pPr marL="470187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2pPr>
    <a:lvl3pPr marL="940375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3pPr>
    <a:lvl4pPr marL="1410563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4pPr>
    <a:lvl5pPr marL="188075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5pPr>
    <a:lvl6pPr marL="2350937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6pPr>
    <a:lvl7pPr marL="2821125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7pPr>
    <a:lvl8pPr marL="3291313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8pPr>
    <a:lvl9pPr marL="376150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0" autoAdjust="0"/>
  </p:normalViewPr>
  <p:slideViewPr>
    <p:cSldViewPr>
      <p:cViewPr>
        <p:scale>
          <a:sx n="125" d="100"/>
          <a:sy n="125" d="100"/>
        </p:scale>
        <p:origin x="950" y="43"/>
      </p:cViewPr>
      <p:guideLst>
        <p:guide orient="horz" pos="2880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840569"/>
            <a:ext cx="621792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181600"/>
            <a:ext cx="512064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3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6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9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52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5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41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04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366185"/>
            <a:ext cx="164592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366185"/>
            <a:ext cx="481584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875867"/>
            <a:ext cx="6217920" cy="1816100"/>
          </a:xfrm>
        </p:spPr>
        <p:txBody>
          <a:bodyPr anchor="t"/>
          <a:lstStyle>
            <a:lvl1pPr algn="l">
              <a:defRPr sz="409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3875618"/>
            <a:ext cx="621792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63106" indent="0">
              <a:buNone/>
              <a:defRPr sz="1818">
                <a:solidFill>
                  <a:schemeClr val="tx1">
                    <a:tint val="75000"/>
                  </a:schemeClr>
                </a:solidFill>
              </a:defRPr>
            </a:lvl2pPr>
            <a:lvl3pPr marL="926213" indent="0">
              <a:buNone/>
              <a:defRPr sz="1636">
                <a:solidFill>
                  <a:schemeClr val="tx1">
                    <a:tint val="75000"/>
                  </a:schemeClr>
                </a:solidFill>
              </a:defRPr>
            </a:lvl3pPr>
            <a:lvl4pPr marL="1389320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4pPr>
            <a:lvl5pPr marL="1852427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5pPr>
            <a:lvl6pPr marL="2315533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6pPr>
            <a:lvl7pPr marL="2778640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7pPr>
            <a:lvl8pPr marL="3241747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8pPr>
            <a:lvl9pPr marL="3704853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133602"/>
            <a:ext cx="3230880" cy="6034617"/>
          </a:xfrm>
        </p:spPr>
        <p:txBody>
          <a:bodyPr/>
          <a:lstStyle>
            <a:lvl1pPr>
              <a:defRPr sz="2818"/>
            </a:lvl1pPr>
            <a:lvl2pPr>
              <a:defRPr sz="2455"/>
            </a:lvl2pPr>
            <a:lvl3pPr>
              <a:defRPr sz="2000"/>
            </a:lvl3pPr>
            <a:lvl4pPr>
              <a:defRPr sz="1818"/>
            </a:lvl4pPr>
            <a:lvl5pPr>
              <a:defRPr sz="1818"/>
            </a:lvl5pPr>
            <a:lvl6pPr>
              <a:defRPr sz="1818"/>
            </a:lvl6pPr>
            <a:lvl7pPr>
              <a:defRPr sz="1818"/>
            </a:lvl7pPr>
            <a:lvl8pPr>
              <a:defRPr sz="1818"/>
            </a:lvl8pPr>
            <a:lvl9pPr>
              <a:defRPr sz="18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133602"/>
            <a:ext cx="3230880" cy="6034617"/>
          </a:xfrm>
        </p:spPr>
        <p:txBody>
          <a:bodyPr/>
          <a:lstStyle>
            <a:lvl1pPr>
              <a:defRPr sz="2818"/>
            </a:lvl1pPr>
            <a:lvl2pPr>
              <a:defRPr sz="2455"/>
            </a:lvl2pPr>
            <a:lvl3pPr>
              <a:defRPr sz="2000"/>
            </a:lvl3pPr>
            <a:lvl4pPr>
              <a:defRPr sz="1818"/>
            </a:lvl4pPr>
            <a:lvl5pPr>
              <a:defRPr sz="1818"/>
            </a:lvl5pPr>
            <a:lvl6pPr>
              <a:defRPr sz="1818"/>
            </a:lvl6pPr>
            <a:lvl7pPr>
              <a:defRPr sz="1818"/>
            </a:lvl7pPr>
            <a:lvl8pPr>
              <a:defRPr sz="1818"/>
            </a:lvl8pPr>
            <a:lvl9pPr>
              <a:defRPr sz="18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046817"/>
            <a:ext cx="3232151" cy="853016"/>
          </a:xfrm>
        </p:spPr>
        <p:txBody>
          <a:bodyPr anchor="b"/>
          <a:lstStyle>
            <a:lvl1pPr marL="0" indent="0">
              <a:buNone/>
              <a:defRPr sz="2455" b="1"/>
            </a:lvl1pPr>
            <a:lvl2pPr marL="463106" indent="0">
              <a:buNone/>
              <a:defRPr sz="2000" b="1"/>
            </a:lvl2pPr>
            <a:lvl3pPr marL="926213" indent="0">
              <a:buNone/>
              <a:defRPr sz="1818" b="1"/>
            </a:lvl3pPr>
            <a:lvl4pPr marL="1389320" indent="0">
              <a:buNone/>
              <a:defRPr sz="1636" b="1"/>
            </a:lvl4pPr>
            <a:lvl5pPr marL="1852427" indent="0">
              <a:buNone/>
              <a:defRPr sz="1636" b="1"/>
            </a:lvl5pPr>
            <a:lvl6pPr marL="2315533" indent="0">
              <a:buNone/>
              <a:defRPr sz="1636" b="1"/>
            </a:lvl6pPr>
            <a:lvl7pPr marL="2778640" indent="0">
              <a:buNone/>
              <a:defRPr sz="1636" b="1"/>
            </a:lvl7pPr>
            <a:lvl8pPr marL="3241747" indent="0">
              <a:buNone/>
              <a:defRPr sz="1636" b="1"/>
            </a:lvl8pPr>
            <a:lvl9pPr marL="3704853" indent="0">
              <a:buNone/>
              <a:defRPr sz="16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2899833"/>
            <a:ext cx="3232151" cy="5268384"/>
          </a:xfrm>
        </p:spPr>
        <p:txBody>
          <a:bodyPr/>
          <a:lstStyle>
            <a:lvl1pPr>
              <a:defRPr sz="2455"/>
            </a:lvl1pPr>
            <a:lvl2pPr>
              <a:defRPr sz="2000"/>
            </a:lvl2pPr>
            <a:lvl3pPr>
              <a:defRPr sz="1818"/>
            </a:lvl3pPr>
            <a:lvl4pPr>
              <a:defRPr sz="1636"/>
            </a:lvl4pPr>
            <a:lvl5pPr>
              <a:defRPr sz="1636"/>
            </a:lvl5pPr>
            <a:lvl6pPr>
              <a:defRPr sz="1636"/>
            </a:lvl6pPr>
            <a:lvl7pPr>
              <a:defRPr sz="1636"/>
            </a:lvl7pPr>
            <a:lvl8pPr>
              <a:defRPr sz="1636"/>
            </a:lvl8pPr>
            <a:lvl9pPr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1" y="2046817"/>
            <a:ext cx="3233419" cy="853016"/>
          </a:xfrm>
        </p:spPr>
        <p:txBody>
          <a:bodyPr anchor="b"/>
          <a:lstStyle>
            <a:lvl1pPr marL="0" indent="0">
              <a:buNone/>
              <a:defRPr sz="2455" b="1"/>
            </a:lvl1pPr>
            <a:lvl2pPr marL="463106" indent="0">
              <a:buNone/>
              <a:defRPr sz="2000" b="1"/>
            </a:lvl2pPr>
            <a:lvl3pPr marL="926213" indent="0">
              <a:buNone/>
              <a:defRPr sz="1818" b="1"/>
            </a:lvl3pPr>
            <a:lvl4pPr marL="1389320" indent="0">
              <a:buNone/>
              <a:defRPr sz="1636" b="1"/>
            </a:lvl4pPr>
            <a:lvl5pPr marL="1852427" indent="0">
              <a:buNone/>
              <a:defRPr sz="1636" b="1"/>
            </a:lvl5pPr>
            <a:lvl6pPr marL="2315533" indent="0">
              <a:buNone/>
              <a:defRPr sz="1636" b="1"/>
            </a:lvl6pPr>
            <a:lvl7pPr marL="2778640" indent="0">
              <a:buNone/>
              <a:defRPr sz="1636" b="1"/>
            </a:lvl7pPr>
            <a:lvl8pPr marL="3241747" indent="0">
              <a:buNone/>
              <a:defRPr sz="1636" b="1"/>
            </a:lvl8pPr>
            <a:lvl9pPr marL="3704853" indent="0">
              <a:buNone/>
              <a:defRPr sz="16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1" y="2899833"/>
            <a:ext cx="3233419" cy="5268384"/>
          </a:xfrm>
        </p:spPr>
        <p:txBody>
          <a:bodyPr/>
          <a:lstStyle>
            <a:lvl1pPr>
              <a:defRPr sz="2455"/>
            </a:lvl1pPr>
            <a:lvl2pPr>
              <a:defRPr sz="2000"/>
            </a:lvl2pPr>
            <a:lvl3pPr>
              <a:defRPr sz="1818"/>
            </a:lvl3pPr>
            <a:lvl4pPr>
              <a:defRPr sz="1636"/>
            </a:lvl4pPr>
            <a:lvl5pPr>
              <a:defRPr sz="1636"/>
            </a:lvl5pPr>
            <a:lvl6pPr>
              <a:defRPr sz="1636"/>
            </a:lvl6pPr>
            <a:lvl7pPr>
              <a:defRPr sz="1636"/>
            </a:lvl7pPr>
            <a:lvl8pPr>
              <a:defRPr sz="1636"/>
            </a:lvl8pPr>
            <a:lvl9pPr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364067"/>
            <a:ext cx="2406650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1" y="364067"/>
            <a:ext cx="4089400" cy="7804151"/>
          </a:xfrm>
        </p:spPr>
        <p:txBody>
          <a:bodyPr/>
          <a:lstStyle>
            <a:lvl1pPr>
              <a:defRPr sz="3273"/>
            </a:lvl1pPr>
            <a:lvl2pPr>
              <a:defRPr sz="2818"/>
            </a:lvl2pPr>
            <a:lvl3pPr>
              <a:defRPr sz="2455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1" y="1913467"/>
            <a:ext cx="2406650" cy="6254751"/>
          </a:xfrm>
        </p:spPr>
        <p:txBody>
          <a:bodyPr/>
          <a:lstStyle>
            <a:lvl1pPr marL="0" indent="0">
              <a:buNone/>
              <a:defRPr sz="1455"/>
            </a:lvl1pPr>
            <a:lvl2pPr marL="463106" indent="0">
              <a:buNone/>
              <a:defRPr sz="1182"/>
            </a:lvl2pPr>
            <a:lvl3pPr marL="926213" indent="0">
              <a:buNone/>
              <a:defRPr sz="1000"/>
            </a:lvl3pPr>
            <a:lvl4pPr marL="1389320" indent="0">
              <a:buNone/>
              <a:defRPr sz="909"/>
            </a:lvl4pPr>
            <a:lvl5pPr marL="1852427" indent="0">
              <a:buNone/>
              <a:defRPr sz="909"/>
            </a:lvl5pPr>
            <a:lvl6pPr marL="2315533" indent="0">
              <a:buNone/>
              <a:defRPr sz="909"/>
            </a:lvl6pPr>
            <a:lvl7pPr marL="2778640" indent="0">
              <a:buNone/>
              <a:defRPr sz="909"/>
            </a:lvl7pPr>
            <a:lvl8pPr marL="3241747" indent="0">
              <a:buNone/>
              <a:defRPr sz="909"/>
            </a:lvl8pPr>
            <a:lvl9pPr marL="3704853" indent="0">
              <a:buNone/>
              <a:defRPr sz="90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1" y="6400801"/>
            <a:ext cx="438912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1" y="817033"/>
            <a:ext cx="4389120" cy="5486400"/>
          </a:xfrm>
        </p:spPr>
        <p:txBody>
          <a:bodyPr/>
          <a:lstStyle>
            <a:lvl1pPr marL="0" indent="0">
              <a:buNone/>
              <a:defRPr sz="3273"/>
            </a:lvl1pPr>
            <a:lvl2pPr marL="463106" indent="0">
              <a:buNone/>
              <a:defRPr sz="2818"/>
            </a:lvl2pPr>
            <a:lvl3pPr marL="926213" indent="0">
              <a:buNone/>
              <a:defRPr sz="2455"/>
            </a:lvl3pPr>
            <a:lvl4pPr marL="1389320" indent="0">
              <a:buNone/>
              <a:defRPr sz="2000"/>
            </a:lvl4pPr>
            <a:lvl5pPr marL="1852427" indent="0">
              <a:buNone/>
              <a:defRPr sz="2000"/>
            </a:lvl5pPr>
            <a:lvl6pPr marL="2315533" indent="0">
              <a:buNone/>
              <a:defRPr sz="2000"/>
            </a:lvl6pPr>
            <a:lvl7pPr marL="2778640" indent="0">
              <a:buNone/>
              <a:defRPr sz="2000"/>
            </a:lvl7pPr>
            <a:lvl8pPr marL="3241747" indent="0">
              <a:buNone/>
              <a:defRPr sz="2000"/>
            </a:lvl8pPr>
            <a:lvl9pPr marL="370485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1" y="7156452"/>
            <a:ext cx="4389120" cy="1073149"/>
          </a:xfrm>
        </p:spPr>
        <p:txBody>
          <a:bodyPr/>
          <a:lstStyle>
            <a:lvl1pPr marL="0" indent="0">
              <a:buNone/>
              <a:defRPr sz="1455"/>
            </a:lvl1pPr>
            <a:lvl2pPr marL="463106" indent="0">
              <a:buNone/>
              <a:defRPr sz="1182"/>
            </a:lvl2pPr>
            <a:lvl3pPr marL="926213" indent="0">
              <a:buNone/>
              <a:defRPr sz="1000"/>
            </a:lvl3pPr>
            <a:lvl4pPr marL="1389320" indent="0">
              <a:buNone/>
              <a:defRPr sz="909"/>
            </a:lvl4pPr>
            <a:lvl5pPr marL="1852427" indent="0">
              <a:buNone/>
              <a:defRPr sz="909"/>
            </a:lvl5pPr>
            <a:lvl6pPr marL="2315533" indent="0">
              <a:buNone/>
              <a:defRPr sz="909"/>
            </a:lvl6pPr>
            <a:lvl7pPr marL="2778640" indent="0">
              <a:buNone/>
              <a:defRPr sz="909"/>
            </a:lvl7pPr>
            <a:lvl8pPr marL="3241747" indent="0">
              <a:buNone/>
              <a:defRPr sz="909"/>
            </a:lvl8pPr>
            <a:lvl9pPr marL="3704853" indent="0">
              <a:buNone/>
              <a:defRPr sz="90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366184"/>
            <a:ext cx="6583680" cy="15240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133602"/>
            <a:ext cx="6583680" cy="6034617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8475134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8475134"/>
            <a:ext cx="23164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8475134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26213" rtl="0" eaLnBrk="1" latinLnBrk="0" hangingPunct="1">
        <a:spcBef>
          <a:spcPct val="0"/>
        </a:spcBef>
        <a:buNone/>
        <a:defRPr sz="44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330" indent="-347330" algn="l" defTabSz="926213" rtl="0" eaLnBrk="1" latinLnBrk="0" hangingPunct="1">
        <a:spcBef>
          <a:spcPct val="20000"/>
        </a:spcBef>
        <a:buFont typeface="Arial" pitchFamily="34" charset="0"/>
        <a:buChar char="•"/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752548" indent="-289442" algn="l" defTabSz="926213" rtl="0" eaLnBrk="1" latinLnBrk="0" hangingPunct="1">
        <a:spcBef>
          <a:spcPct val="20000"/>
        </a:spcBef>
        <a:buFont typeface="Arial" pitchFamily="34" charset="0"/>
        <a:buChar char="–"/>
        <a:defRPr sz="2818" kern="1200">
          <a:solidFill>
            <a:schemeClr val="tx1"/>
          </a:solidFill>
          <a:latin typeface="+mn-lt"/>
          <a:ea typeface="+mn-ea"/>
          <a:cs typeface="+mn-cs"/>
        </a:defRPr>
      </a:lvl2pPr>
      <a:lvl3pPr marL="1157767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455" kern="1200">
          <a:solidFill>
            <a:schemeClr val="tx1"/>
          </a:solidFill>
          <a:latin typeface="+mn-lt"/>
          <a:ea typeface="+mn-ea"/>
          <a:cs typeface="+mn-cs"/>
        </a:defRPr>
      </a:lvl3pPr>
      <a:lvl4pPr marL="1620873" indent="-231553" algn="l" defTabSz="92621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980" indent="-231553" algn="l" defTabSz="92621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86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0194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3300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36407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1pPr>
      <a:lvl2pPr marL="463106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2pPr>
      <a:lvl3pPr marL="92621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3pPr>
      <a:lvl4pPr marL="138932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4pPr>
      <a:lvl5pPr marL="1852427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5pPr>
      <a:lvl6pPr marL="231553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6pPr>
      <a:lvl7pPr marL="277864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7pPr>
      <a:lvl8pPr marL="3241747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8pPr>
      <a:lvl9pPr marL="370485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gif"/><Relationship Id="rId10" Type="http://schemas.openxmlformats.org/officeDocument/2006/relationships/image" Target="../media/image8.jpeg"/><Relationship Id="rId4" Type="http://schemas.openxmlformats.org/officeDocument/2006/relationships/hyperlink" Target="https://app.cloudpano.com/tours/odJ-b-6ut" TargetMode="Externa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D715364-6547-3439-4325-79DDBEC0BC64}"/>
              </a:ext>
            </a:extLst>
          </p:cNvPr>
          <p:cNvSpPr/>
          <p:nvPr/>
        </p:nvSpPr>
        <p:spPr>
          <a:xfrm>
            <a:off x="0" y="-6658"/>
            <a:ext cx="7311790" cy="33624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E87E6B-97B2-5EE5-F1C9-D3FBA81DB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7600" y="914400"/>
            <a:ext cx="3657600" cy="2441376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718"/>
            <a:ext cx="3657600" cy="2441376"/>
          </a:xfrm>
          <a:prstGeom prst="rect">
            <a:avLst/>
          </a:prstGeom>
          <a:ln w="12700">
            <a:noFill/>
          </a:ln>
          <a:effectLst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3355776"/>
            <a:ext cx="7315199" cy="1581912"/>
          </a:xfrm>
        </p:spPr>
        <p:txBody>
          <a:bodyPr anchor="ctr">
            <a:noAutofit/>
          </a:bodyPr>
          <a:lstStyle/>
          <a:p>
            <a:r>
              <a:rPr lang="en-US" sz="10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If you love a natural landscaped setting … Welcome Home! </a:t>
            </a:r>
          </a:p>
          <a:p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The architecture of this home will give you the Mountain &amp; Tree house feel to your daily living. Home features a vaulted ceiling , 2nd story loft, Custom windows and cabinets. Sit outside on the covered screened porch which opens to a deck overlooking the pond and wetlands. This well-established neighborhood is close to major roads which gives you easy access to Downtown Charleston and surrounding areas. Finished Frog with bathroom provides a private room for guest with private entrance. </a:t>
            </a:r>
          </a:p>
          <a:p>
            <a:endParaRPr lang="en-US" sz="1000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  <a:hlinkClick r:id="rId4"/>
              </a:rPr>
              <a:t>Take a Virtual Tour</a:t>
            </a:r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6591" y="8361355"/>
            <a:ext cx="1102019" cy="48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20793" y="8948142"/>
            <a:ext cx="7065818" cy="190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36" dirty="0">
                <a:latin typeface="Century Gothic" panose="020B0502020202020204" pitchFamily="34" charset="0"/>
              </a:rPr>
              <a:t>AgentOwned Charleston Group | 902 Savannah Hwy | Charleston, SC 29407-7802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8291383"/>
            <a:ext cx="2376450" cy="624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55" dirty="0">
                <a:latin typeface="Century Gothic" panose="020B0502020202020204" pitchFamily="34" charset="0"/>
              </a:rPr>
              <a:t>Nanette </a:t>
            </a:r>
            <a:r>
              <a:rPr lang="en-US" sz="1455" dirty="0" err="1">
                <a:latin typeface="Century Gothic" panose="020B0502020202020204" pitchFamily="34" charset="0"/>
              </a:rPr>
              <a:t>Piccirillo</a:t>
            </a:r>
            <a:endParaRPr lang="en-US" sz="1455" dirty="0">
              <a:latin typeface="Century Gothic" panose="020B0502020202020204" pitchFamily="34" charset="0"/>
            </a:endParaRPr>
          </a:p>
          <a:p>
            <a:pPr algn="ctr"/>
            <a:r>
              <a:rPr lang="en-US" sz="1000" dirty="0">
                <a:latin typeface="Century Gothic" panose="020B0502020202020204" pitchFamily="34" charset="0"/>
              </a:rPr>
              <a:t>843-345-8942</a:t>
            </a:r>
          </a:p>
          <a:p>
            <a:pPr algn="ctr"/>
            <a:r>
              <a:rPr lang="en-US" sz="1000" dirty="0">
                <a:latin typeface="Century Gothic" panose="020B0502020202020204" pitchFamily="34" charset="0"/>
              </a:rPr>
              <a:t>nanette@thomasmasi.com</a:t>
            </a:r>
          </a:p>
        </p:txBody>
      </p:sp>
      <p:pic>
        <p:nvPicPr>
          <p:cNvPr id="29" name="Picture 28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8880" y="6644124"/>
            <a:ext cx="2377440" cy="158191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0" name="Picture 29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7760" y="6644124"/>
            <a:ext cx="2377440" cy="1581912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F3F5DBE-628A-40B5-A9C1-6BD65A579158}"/>
              </a:ext>
            </a:extLst>
          </p:cNvPr>
          <p:cNvSpPr/>
          <p:nvPr/>
        </p:nvSpPr>
        <p:spPr>
          <a:xfrm>
            <a:off x="4937759" y="8291383"/>
            <a:ext cx="2374031" cy="624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55" dirty="0">
                <a:latin typeface="Century Gothic" panose="020B0502020202020204" pitchFamily="34" charset="0"/>
              </a:rPr>
              <a:t>Steven Olson</a:t>
            </a:r>
          </a:p>
          <a:p>
            <a:pPr algn="ctr"/>
            <a:r>
              <a:rPr lang="en-US" sz="1000" dirty="0">
                <a:latin typeface="Century Gothic" panose="020B0502020202020204" pitchFamily="34" charset="0"/>
              </a:rPr>
              <a:t>843-412-9848</a:t>
            </a:r>
          </a:p>
          <a:p>
            <a:pPr algn="ctr"/>
            <a:r>
              <a:rPr lang="en-US" sz="1000" dirty="0">
                <a:latin typeface="Century Gothic" panose="020B0502020202020204" pitchFamily="34" charset="0"/>
              </a:rPr>
              <a:t>solson1071@aol.com</a:t>
            </a:r>
            <a:endParaRPr lang="en-US" sz="727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D72013-C493-4293-2E53-B8485DD475E2}"/>
              </a:ext>
            </a:extLst>
          </p:cNvPr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644124"/>
            <a:ext cx="2377440" cy="1581912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2436910"/>
            <a:ext cx="3657600" cy="923330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800" dirty="0">
                <a:ln w="3175">
                  <a:solidFill>
                    <a:schemeClr val="tx2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3153 </a:t>
            </a:r>
            <a:r>
              <a:rPr lang="en-US" sz="1800" dirty="0" err="1">
                <a:ln w="3175">
                  <a:solidFill>
                    <a:schemeClr val="tx2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Stanyarne</a:t>
            </a:r>
            <a:r>
              <a:rPr lang="en-US" sz="1800" dirty="0">
                <a:ln w="3175">
                  <a:solidFill>
                    <a:schemeClr val="tx2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 Drive</a:t>
            </a:r>
          </a:p>
          <a:p>
            <a:pPr algn="ctr"/>
            <a:r>
              <a:rPr lang="en-US" sz="1200" dirty="0" err="1">
                <a:ln w="3175">
                  <a:solidFill>
                    <a:schemeClr val="tx2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Maclaura</a:t>
            </a:r>
            <a:r>
              <a:rPr lang="en-US" sz="1200" dirty="0">
                <a:ln w="3175">
                  <a:solidFill>
                    <a:schemeClr val="tx2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 Hall</a:t>
            </a:r>
          </a:p>
          <a:p>
            <a:pPr algn="ctr"/>
            <a:r>
              <a:rPr lang="en-US" sz="1200" dirty="0">
                <a:ln w="3175">
                  <a:solidFill>
                    <a:schemeClr val="tx2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Charleston, SC 29414</a:t>
            </a:r>
            <a:br>
              <a:rPr lang="en-US" sz="1200" dirty="0">
                <a:ln w="3175">
                  <a:solidFill>
                    <a:schemeClr val="tx2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200" dirty="0">
                <a:ln w="3175">
                  <a:solidFill>
                    <a:schemeClr val="tx2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MLS# 24002298 | $599,100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0"/>
            <a:ext cx="3657600" cy="914400"/>
          </a:xfrm>
          <a:noFill/>
          <a:ln w="3175">
            <a:noFill/>
          </a:ln>
          <a:effectLst/>
        </p:spPr>
        <p:txBody>
          <a:bodyPr anchor="ctr">
            <a:noAutofit/>
          </a:bodyPr>
          <a:lstStyle/>
          <a:p>
            <a:r>
              <a:rPr lang="en-US" sz="1800" b="1" i="1" dirty="0">
                <a:ln w="3175">
                  <a:solidFill>
                    <a:schemeClr val="tx2"/>
                  </a:solidFill>
                </a:ln>
                <a:solidFill>
                  <a:srgbClr val="FFFF00"/>
                </a:solidFill>
                <a:latin typeface="Century Gothic" panose="020B0502020202020204" pitchFamily="34" charset="0"/>
              </a:rPr>
              <a:t>Pricing Improved </a:t>
            </a:r>
            <a:br>
              <a:rPr lang="en-US" sz="1800" b="1" i="1" dirty="0">
                <a:ln w="3175">
                  <a:solidFill>
                    <a:schemeClr val="tx2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800" b="1" i="1" dirty="0">
                <a:ln w="3175">
                  <a:solidFill>
                    <a:schemeClr val="tx2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Secluded Home in the Trees</a:t>
            </a:r>
            <a:br>
              <a:rPr lang="en-US" sz="1800" b="1" i="1" dirty="0">
                <a:ln w="3175">
                  <a:solidFill>
                    <a:schemeClr val="tx2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800" b="1" i="1" dirty="0">
                <a:ln w="3175">
                  <a:solidFill>
                    <a:schemeClr val="tx2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Minutes to Downtown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2172C8-A511-23F1-3B03-21D08D3F3AED}"/>
              </a:ext>
            </a:extLst>
          </p:cNvPr>
          <p:cNvCxnSpPr>
            <a:cxnSpLocks/>
          </p:cNvCxnSpPr>
          <p:nvPr/>
        </p:nvCxnSpPr>
        <p:spPr>
          <a:xfrm flipV="1">
            <a:off x="3653702" y="0"/>
            <a:ext cx="0" cy="335577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86FA87C-A788-3BC9-5616-FA5FB99A218F}"/>
              </a:ext>
            </a:extLst>
          </p:cNvPr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8880" y="4944346"/>
            <a:ext cx="2377440" cy="158191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15EA63-6B2E-24F0-82D6-C10E7854FB88}"/>
              </a:ext>
            </a:extLst>
          </p:cNvPr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7760" y="4944346"/>
            <a:ext cx="2377440" cy="158191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CDC6B1-B933-C68E-FBD9-580F66FDEACF}"/>
              </a:ext>
            </a:extLst>
          </p:cNvPr>
          <p:cNvPicPr preferRelativeResize="0"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944346"/>
            <a:ext cx="2377440" cy="1581912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6566AFB-43A8-F832-C934-183CD9F64961}"/>
              </a:ext>
            </a:extLst>
          </p:cNvPr>
          <p:cNvCxnSpPr>
            <a:cxnSpLocks/>
          </p:cNvCxnSpPr>
          <p:nvPr/>
        </p:nvCxnSpPr>
        <p:spPr>
          <a:xfrm>
            <a:off x="3657600" y="914400"/>
            <a:ext cx="3654190" cy="665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1ADBAEB-7DAC-F5B5-0961-45B484AB22DD}"/>
              </a:ext>
            </a:extLst>
          </p:cNvPr>
          <p:cNvCxnSpPr>
            <a:cxnSpLocks/>
          </p:cNvCxnSpPr>
          <p:nvPr/>
        </p:nvCxnSpPr>
        <p:spPr>
          <a:xfrm>
            <a:off x="0" y="2434718"/>
            <a:ext cx="3654190" cy="665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1642</TotalTime>
  <Words>157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Pricing Improved  Secluded Home in the Trees Minutes to Downtown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 Price</cp:lastModifiedBy>
  <cp:revision>69</cp:revision>
  <dcterms:created xsi:type="dcterms:W3CDTF">2006-08-16T00:00:00Z</dcterms:created>
  <dcterms:modified xsi:type="dcterms:W3CDTF">2024-02-28T16:25:28Z</dcterms:modified>
</cp:coreProperties>
</file>