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B9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303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9/17/2024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9/17/2024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9/17/2024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9/17/2024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9/17/2024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9/17/2024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9/17/2024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557252" y="0"/>
            <a:ext cx="6215148" cy="4143432"/>
          </a:xfrm>
          <a:prstGeom prst="rect">
            <a:avLst/>
          </a:prstGeom>
        </p:spPr>
      </p:pic>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0126" y="9251816"/>
            <a:ext cx="743624" cy="769972"/>
          </a:xfrm>
          <a:prstGeom prst="rect">
            <a:avLst/>
          </a:prstGeom>
        </p:spPr>
      </p:pic>
      <p:sp>
        <p:nvSpPr>
          <p:cNvPr id="24" name="Rectangle 23"/>
          <p:cNvSpPr/>
          <p:nvPr/>
        </p:nvSpPr>
        <p:spPr>
          <a:xfrm>
            <a:off x="1557252" y="0"/>
            <a:ext cx="6205946" cy="646331"/>
          </a:xfrm>
          <a:prstGeom prst="rect">
            <a:avLst/>
          </a:prstGeom>
        </p:spPr>
        <p:txBody>
          <a:bodyPr wrap="square">
            <a:spAutoFit/>
          </a:bodyPr>
          <a:lstStyle/>
          <a:p>
            <a:pPr algn="ctr"/>
            <a:r>
              <a:rPr lang="en-US" sz="3600" b="1" dirty="0">
                <a:ln w="3175">
                  <a:solidFill>
                    <a:schemeClr val="tx1"/>
                  </a:solidFill>
                </a:ln>
                <a:solidFill>
                  <a:srgbClr val="FFFF00"/>
                </a:solidFill>
                <a:effectLst>
                  <a:outerShdw blurRad="50800" dist="38100" dir="2700000" algn="tl" rotWithShape="0">
                    <a:schemeClr val="tx1">
                      <a:alpha val="40000"/>
                    </a:schemeClr>
                  </a:outerShdw>
                </a:effectLst>
                <a:latin typeface="Century Gothic" panose="020B0502020202020204" pitchFamily="34" charset="0"/>
              </a:rPr>
              <a:t>$10,000 PRICE REDUCTION</a:t>
            </a:r>
          </a:p>
        </p:txBody>
      </p:sp>
      <p:sp>
        <p:nvSpPr>
          <p:cNvPr id="25" name="Rectangle 24"/>
          <p:cNvSpPr/>
          <p:nvPr/>
        </p:nvSpPr>
        <p:spPr>
          <a:xfrm>
            <a:off x="1" y="4065071"/>
            <a:ext cx="7772399" cy="1116530"/>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793750" y="9313637"/>
            <a:ext cx="3092450" cy="646331"/>
          </a:xfrm>
          <a:prstGeom prst="rect">
            <a:avLst/>
          </a:prstGeom>
        </p:spPr>
        <p:txBody>
          <a:bodyPr wrap="square">
            <a:spAutoFit/>
          </a:bodyPr>
          <a:lstStyle/>
          <a:p>
            <a:r>
              <a:rPr lang="en-US" sz="1400" b="1" dirty="0" err="1">
                <a:solidFill>
                  <a:srgbClr val="7CB91E"/>
                </a:solidFill>
                <a:latin typeface="Futura Lt BT" panose="020B0402020204020303" pitchFamily="34" charset="0"/>
              </a:rPr>
              <a:t>Jericha</a:t>
            </a:r>
            <a:r>
              <a:rPr lang="en-US" sz="1400" b="1" dirty="0">
                <a:solidFill>
                  <a:srgbClr val="7CB91E"/>
                </a:solidFill>
                <a:latin typeface="Futura Lt BT" panose="020B0402020204020303" pitchFamily="34" charset="0"/>
              </a:rPr>
              <a:t> Jordan</a:t>
            </a:r>
            <a:br>
              <a:rPr lang="en-US" sz="1400" dirty="0">
                <a:solidFill>
                  <a:srgbClr val="7CB91E"/>
                </a:solidFill>
                <a:latin typeface="Futura Lt BT" panose="020B0402020204020303" pitchFamily="34" charset="0"/>
              </a:rPr>
            </a:br>
            <a:r>
              <a:rPr lang="en-US" sz="1100" dirty="0">
                <a:solidFill>
                  <a:srgbClr val="7CB91E"/>
                </a:solidFill>
                <a:latin typeface="Futura Lt BT" panose="020B0402020204020303" pitchFamily="34" charset="0"/>
              </a:rPr>
              <a:t>843-568-1767</a:t>
            </a:r>
          </a:p>
          <a:p>
            <a:r>
              <a:rPr lang="en-US" sz="1100" dirty="0">
                <a:solidFill>
                  <a:srgbClr val="7CB91E"/>
                </a:solidFill>
                <a:latin typeface="Futura Lt BT" panose="020B0402020204020303" pitchFamily="34" charset="0"/>
              </a:rPr>
              <a:t>jericha@charlestonpropertyexperts.com</a:t>
            </a:r>
            <a:endParaRPr lang="en-US" sz="1100" b="0" i="0" dirty="0">
              <a:solidFill>
                <a:srgbClr val="7CB91E"/>
              </a:solidFill>
              <a:effectLst/>
              <a:latin typeface="Futura Lt BT" panose="020B0402020204020303" pitchFamily="34" charset="0"/>
            </a:endParaRPr>
          </a:p>
        </p:txBody>
      </p:sp>
      <p:grpSp>
        <p:nvGrpSpPr>
          <p:cNvPr id="6" name="Group 5">
            <a:extLst>
              <a:ext uri="{FF2B5EF4-FFF2-40B4-BE49-F238E27FC236}">
                <a16:creationId xmlns:a16="http://schemas.microsoft.com/office/drawing/2014/main" id="{30627097-A73A-36C7-15D6-4447FABD98FA}"/>
              </a:ext>
            </a:extLst>
          </p:cNvPr>
          <p:cNvGrpSpPr/>
          <p:nvPr/>
        </p:nvGrpSpPr>
        <p:grpSpPr>
          <a:xfrm>
            <a:off x="5432150" y="9233028"/>
            <a:ext cx="2194861" cy="807549"/>
            <a:chOff x="5432150" y="9241139"/>
            <a:chExt cx="2194861" cy="807549"/>
          </a:xfrm>
        </p:grpSpPr>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32150" y="9241139"/>
              <a:ext cx="2194861" cy="375188"/>
            </a:xfrm>
            <a:prstGeom prst="rect">
              <a:avLst/>
            </a:prstGeom>
          </p:spPr>
        </p:pic>
        <p:sp>
          <p:nvSpPr>
            <p:cNvPr id="2" name="Rectangle 1"/>
            <p:cNvSpPr/>
            <p:nvPr/>
          </p:nvSpPr>
          <p:spPr>
            <a:xfrm>
              <a:off x="5432150" y="9633190"/>
              <a:ext cx="2194861" cy="415498"/>
            </a:xfrm>
            <a:prstGeom prst="rect">
              <a:avLst/>
            </a:prstGeom>
          </p:spPr>
          <p:txBody>
            <a:bodyPr wrap="square">
              <a:spAutoFit/>
            </a:bodyPr>
            <a:lstStyle/>
            <a:p>
              <a:pPr algn="ctr"/>
              <a:r>
                <a:rPr lang="en-US" sz="700" dirty="0">
                  <a:solidFill>
                    <a:srgbClr val="7CB91E"/>
                  </a:solidFill>
                  <a:latin typeface="Futura Lt BT" panose="020B0402020204020303" pitchFamily="34" charset="0"/>
                </a:rPr>
                <a:t>Charleston Property Experts</a:t>
              </a:r>
            </a:p>
            <a:p>
              <a:pPr algn="ctr"/>
              <a:r>
                <a:rPr lang="en-US" sz="700" dirty="0">
                  <a:solidFill>
                    <a:srgbClr val="7CB91E"/>
                  </a:solidFill>
                  <a:latin typeface="Futura Lt BT" panose="020B0402020204020303" pitchFamily="34" charset="0"/>
                </a:rPr>
                <a:t>513 Ruby Dr</a:t>
              </a:r>
            </a:p>
            <a:p>
              <a:pPr algn="ctr"/>
              <a:r>
                <a:rPr lang="en-US" sz="700" dirty="0">
                  <a:solidFill>
                    <a:srgbClr val="7CB91E"/>
                  </a:solidFill>
                  <a:latin typeface="Futura Lt BT" panose="020B0402020204020303" pitchFamily="34" charset="0"/>
                </a:rPr>
                <a:t>Mt Pleasant, SC 29464</a:t>
              </a:r>
            </a:p>
          </p:txBody>
        </p:sp>
      </p:gr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0"/>
            <a:ext cx="1508760" cy="1005840"/>
          </a:xfrm>
          <a:prstGeom prst="rect">
            <a:avLst/>
          </a:prstGeom>
          <a:ln>
            <a:noFill/>
          </a:ln>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045864"/>
            <a:ext cx="1507187" cy="1005840"/>
          </a:xfrm>
          <a:prstGeom prst="rect">
            <a:avLst/>
          </a:prstGeom>
          <a:ln>
            <a:no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091728"/>
            <a:ext cx="1508760" cy="1005840"/>
          </a:xfrm>
          <a:prstGeom prst="rect">
            <a:avLst/>
          </a:prstGeom>
          <a:ln>
            <a:noFill/>
          </a:ln>
          <a:effectLst/>
        </p:spPr>
      </p:pic>
      <p:sp>
        <p:nvSpPr>
          <p:cNvPr id="22" name="Rectangle 21">
            <a:extLst>
              <a:ext uri="{FF2B5EF4-FFF2-40B4-BE49-F238E27FC236}">
                <a16:creationId xmlns:a16="http://schemas.microsoft.com/office/drawing/2014/main" id="{05F50A15-A32B-4431-8667-932DDBF82305}"/>
              </a:ext>
            </a:extLst>
          </p:cNvPr>
          <p:cNvSpPr/>
          <p:nvPr/>
        </p:nvSpPr>
        <p:spPr>
          <a:xfrm>
            <a:off x="8066257" y="8879753"/>
            <a:ext cx="1371601" cy="477054"/>
          </a:xfrm>
          <a:prstGeom prst="rect">
            <a:avLst/>
          </a:prstGeom>
        </p:spPr>
        <p:txBody>
          <a:bodyPr wrap="square">
            <a:spAutoFit/>
          </a:bodyPr>
          <a:lstStyle/>
          <a:p>
            <a:pPr algn="r"/>
            <a:r>
              <a:rPr lang="en-US" sz="1400" dirty="0">
                <a:solidFill>
                  <a:srgbClr val="000000"/>
                </a:solidFill>
                <a:latin typeface="Futura Lt BT" panose="020B0402020204020303" pitchFamily="34" charset="0"/>
              </a:rPr>
              <a:t>Robert Jacoby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843-455-7075</a:t>
            </a:r>
          </a:p>
        </p:txBody>
      </p:sp>
      <p:sp>
        <p:nvSpPr>
          <p:cNvPr id="23" name="Rectangle 22"/>
          <p:cNvSpPr/>
          <p:nvPr/>
        </p:nvSpPr>
        <p:spPr>
          <a:xfrm>
            <a:off x="-2773" y="4263742"/>
            <a:ext cx="7775173" cy="615553"/>
          </a:xfrm>
          <a:prstGeom prst="rect">
            <a:avLst/>
          </a:prstGeom>
        </p:spPr>
        <p:txBody>
          <a:bodyPr wrap="square">
            <a:spAutoFit/>
          </a:bodyPr>
          <a:lstStyle/>
          <a:p>
            <a:pPr algn="ctr"/>
            <a:r>
              <a:rPr lang="en-US" b="1" dirty="0">
                <a:latin typeface="Futura Hv BT" panose="020B0702020204020204" pitchFamily="34" charset="0"/>
              </a:rPr>
              <a:t>315 Black Birch Drive</a:t>
            </a:r>
          </a:p>
          <a:p>
            <a:pPr algn="ctr"/>
            <a:r>
              <a:rPr lang="en-US" sz="1600" dirty="0">
                <a:latin typeface="Futura Lt BT" panose="020B0402020204020303" pitchFamily="34" charset="0"/>
              </a:rPr>
              <a:t>Cane Bay Plantation | Summerville, SC 29486 | MLS# 24019547 | $399,900</a:t>
            </a:r>
          </a:p>
        </p:txBody>
      </p:sp>
      <p:sp>
        <p:nvSpPr>
          <p:cNvPr id="5" name="Rectangle 4"/>
          <p:cNvSpPr/>
          <p:nvPr/>
        </p:nvSpPr>
        <p:spPr>
          <a:xfrm>
            <a:off x="-2773" y="4999605"/>
            <a:ext cx="7772399" cy="4131900"/>
          </a:xfrm>
          <a:prstGeom prst="rect">
            <a:avLst/>
          </a:prstGeom>
        </p:spPr>
        <p:txBody>
          <a:bodyPr wrap="square">
            <a:spAutoFit/>
          </a:bodyPr>
          <a:lstStyle/>
          <a:p>
            <a:pPr algn="ctr"/>
            <a:r>
              <a:rPr lang="en-US" sz="1050" dirty="0">
                <a:latin typeface="Futura Lt BT" panose="020B0402020204020303" pitchFamily="34" charset="0"/>
              </a:rPr>
              <a:t>WELCOME HOME to the long-awaited Pine Hills at Cane Bay. With the resort-style amenities, vacation is merely steps away! DON'T wait for construction and eliminate the potential of dreaded delays with this better than new home. Rest easy knowing you are located in the front of Pine Hills, on a short quiet street with little to no through traffic! Upon your arrival, you are greeted with an inviting front porch accompanied by luscious landscaped surroundings, offering a warm welcome to residents and guests alike. Walking through the front door, prepare to immerse yourself into your very own paradise with this light and airy and ever so popular Manning floor plan that boasts 4 bedrooms, 2.5 baths and 2257sq ft. This exceptional home standouts with countless tasteful upgrades and improvements.</a:t>
            </a:r>
          </a:p>
          <a:p>
            <a:pPr algn="ctr"/>
            <a:r>
              <a:rPr lang="en-US" sz="1050" dirty="0">
                <a:latin typeface="Futura Lt BT" panose="020B0402020204020303" pitchFamily="34" charset="0"/>
              </a:rPr>
              <a:t>From the foyer, attractive wide plank flooring guides you down the hall to a seamless open floor plan effortlessly connecting the kitchen, dining, and living room, establishing an inviting environment for both everyday living and entertaining. The well-appointed kitchen stands as the heart of the home, boasting a generously sized island, granite countertops, custom lighting, stainless steel appliances, pantry and plenty of cabinet space. A cozy living room space adorned with sliding glass doors that are equipped with motorized blinds, opens up to the expanded custom screened patio, extending the living area outdoors. This would truly make the perfect spot for al fresco dining or enjoying a morning cup of joe, while overlooking the perfectly landscaped yard. For utmost convenience retreat to the main floor primary suite, complete with a generously sized walk-in shower, double vanity bathroom and large walk-in closet that provides plenty of storage. Completing the main floor is a lovely powder room, storage closet and dedicated laundry room that provides comfort and convenience.</a:t>
            </a:r>
          </a:p>
          <a:p>
            <a:pPr algn="ctr"/>
            <a:r>
              <a:rPr lang="en-US" sz="1050" dirty="0">
                <a:latin typeface="Futura Lt BT" panose="020B0402020204020303" pitchFamily="34" charset="0"/>
              </a:rPr>
              <a:t>Upstairs a versatile landing flex space awaits, ready to be transformed into a home gym, playroom, or a casual living area to suit your lifestyle. Three more thoughtfully designed bedrooms, a full bath and another storage space on the second floor provides additional convenience and functionality. The fenced yard offers security and space for recreational activities, completing the picturesque setting of this remarkable home. Living in a community with amenities like a resort-style pool, water slide, walking and bike paths, playground, and a splash pad can enhance the overall experience of residents, offering opportunities for relaxation, recreation, and socializing! *$1,400 Lender Credit is available and will be applied towards the buyer's closing costs and pre-</a:t>
            </a:r>
            <a:r>
              <a:rPr lang="en-US" sz="1050" dirty="0" err="1">
                <a:latin typeface="Futura Lt BT" panose="020B0402020204020303" pitchFamily="34" charset="0"/>
              </a:rPr>
              <a:t>paids</a:t>
            </a:r>
            <a:r>
              <a:rPr lang="en-US" sz="1050" dirty="0">
                <a:latin typeface="Futura Lt BT" panose="020B0402020204020303" pitchFamily="34" charset="0"/>
              </a:rPr>
              <a:t> if the buyer chooses to use the seller's preferred lender. This credit is in addition to any negotiated seller concessions*</a:t>
            </a:r>
          </a:p>
        </p:txBody>
      </p:sp>
      <p:pic>
        <p:nvPicPr>
          <p:cNvPr id="3" name="Picture 2">
            <a:extLst>
              <a:ext uri="{FF2B5EF4-FFF2-40B4-BE49-F238E27FC236}">
                <a16:creationId xmlns:a16="http://schemas.microsoft.com/office/drawing/2014/main" id="{343A8F4F-558F-0921-A55A-5CE77ACAA057}"/>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3137592"/>
            <a:ext cx="1508760" cy="1005840"/>
          </a:xfrm>
          <a:prstGeom prst="rect">
            <a:avLst/>
          </a:prstGeom>
          <a:ln>
            <a:noFill/>
          </a:ln>
          <a:effectLst/>
        </p:spPr>
      </p:pic>
      <p:sp>
        <p:nvSpPr>
          <p:cNvPr id="7" name="Rectangle 6">
            <a:extLst>
              <a:ext uri="{FF2B5EF4-FFF2-40B4-BE49-F238E27FC236}">
                <a16:creationId xmlns:a16="http://schemas.microsoft.com/office/drawing/2014/main" id="{B167E979-D7D9-55F4-FCA2-06E9F3CB9C53}"/>
              </a:ext>
            </a:extLst>
          </p:cNvPr>
          <p:cNvSpPr/>
          <p:nvPr/>
        </p:nvSpPr>
        <p:spPr>
          <a:xfrm>
            <a:off x="1557252" y="3505649"/>
            <a:ext cx="6205946" cy="646331"/>
          </a:xfrm>
          <a:prstGeom prst="rect">
            <a:avLst/>
          </a:prstGeom>
        </p:spPr>
        <p:txBody>
          <a:bodyPr wrap="square">
            <a:spAutoFit/>
          </a:bodyPr>
          <a:lstStyle/>
          <a:p>
            <a:pPr algn="ctr"/>
            <a:r>
              <a:rPr lang="en-US" sz="3600" b="1" i="1" dirty="0">
                <a:ln w="3175">
                  <a:solidFill>
                    <a:schemeClr val="tx1"/>
                  </a:solidFill>
                </a:ln>
                <a:solidFill>
                  <a:srgbClr val="FFFF00"/>
                </a:solidFill>
                <a:effectLst>
                  <a:outerShdw blurRad="50800" dist="38100" dir="2700000" algn="tl" rotWithShape="0">
                    <a:schemeClr val="tx1">
                      <a:alpha val="40000"/>
                    </a:schemeClr>
                  </a:outerShdw>
                </a:effectLst>
                <a:latin typeface="Century Gothic" panose="020B0502020202020204" pitchFamily="34" charset="0"/>
              </a:rPr>
              <a:t>PLUS</a:t>
            </a:r>
            <a:r>
              <a:rPr lang="en-US" sz="3600" b="1" dirty="0">
                <a:ln w="3175">
                  <a:solidFill>
                    <a:schemeClr val="tx1"/>
                  </a:solidFill>
                </a:ln>
                <a:solidFill>
                  <a:srgbClr val="FFFF00"/>
                </a:solidFill>
                <a:effectLst>
                  <a:outerShdw blurRad="50800" dist="38100" dir="2700000" algn="tl" rotWithShape="0">
                    <a:schemeClr val="tx1">
                      <a:alpha val="40000"/>
                    </a:schemeClr>
                  </a:outerShdw>
                </a:effectLst>
                <a:latin typeface="Century Gothic" panose="020B0502020202020204" pitchFamily="34" charset="0"/>
              </a:rPr>
              <a:t> $2,500 AGENT BONUS</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535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Century Gothic</vt:lpstr>
      <vt:lpstr>Futura Hv BT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23</cp:revision>
  <dcterms:created xsi:type="dcterms:W3CDTF">2016-01-18T21:52:04Z</dcterms:created>
  <dcterms:modified xsi:type="dcterms:W3CDTF">2024-09-17T15:09:54Z</dcterms:modified>
</cp:coreProperties>
</file>