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895" y="-500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6/14/2022</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
            <a:ext cx="4829316" cy="3622872"/>
          </a:xfrm>
          <a:prstGeom prst="rect">
            <a:avLst/>
          </a:prstGeom>
          <a:ln>
            <a:noFill/>
          </a:ln>
        </p:spPr>
      </p:pic>
      <p:sp>
        <p:nvSpPr>
          <p:cNvPr id="2" name="Title 1"/>
          <p:cNvSpPr>
            <a:spLocks noGrp="1"/>
          </p:cNvSpPr>
          <p:nvPr>
            <p:ph type="ctrTitle"/>
          </p:nvPr>
        </p:nvSpPr>
        <p:spPr>
          <a:xfrm>
            <a:off x="0" y="0"/>
            <a:ext cx="4829316" cy="380999"/>
          </a:xfrm>
        </p:spPr>
        <p:txBody>
          <a:bodyPr>
            <a:noAutofit/>
          </a:bodyPr>
          <a:lstStyle/>
          <a:p>
            <a:pPr algn="l"/>
            <a:r>
              <a:rPr lang="en-US" sz="2400" b="1" i="1" dirty="0">
                <a:ln w="3175">
                  <a:solidFill>
                    <a:schemeClr val="bg1"/>
                  </a:solidFill>
                </a:ln>
                <a:solidFill>
                  <a:schemeClr val="bg1"/>
                </a:solidFill>
                <a:effectLst>
                  <a:outerShdw blurRad="38100" dist="38100" dir="2700000" algn="tl">
                    <a:srgbClr val="000000">
                      <a:alpha val="43137"/>
                    </a:srgbClr>
                  </a:outerShdw>
                </a:effectLst>
                <a:latin typeface="Trebuchet MS" panose="020B0603020202020204" pitchFamily="34" charset="0"/>
              </a:rPr>
              <a:t>LOVELY HOME WITH POND VIEW</a:t>
            </a:r>
          </a:p>
        </p:txBody>
      </p:sp>
      <p:sp>
        <p:nvSpPr>
          <p:cNvPr id="3" name="Subtitle 2"/>
          <p:cNvSpPr>
            <a:spLocks noGrp="1"/>
          </p:cNvSpPr>
          <p:nvPr>
            <p:ph type="subTitle" idx="1"/>
          </p:nvPr>
        </p:nvSpPr>
        <p:spPr>
          <a:xfrm>
            <a:off x="76200" y="4566869"/>
            <a:ext cx="7162800" cy="2624943"/>
          </a:xfrm>
        </p:spPr>
        <p:txBody>
          <a:bodyPr anchor="ctr">
            <a:noAutofit/>
          </a:bodyPr>
          <a:lstStyle/>
          <a:p>
            <a:r>
              <a:rPr lang="en-US" sz="1200" dirty="0">
                <a:solidFill>
                  <a:schemeClr val="tx2"/>
                </a:solidFill>
                <a:latin typeface="Trebuchet MS" panose="020B0603020202020204" pitchFamily="34" charset="0"/>
              </a:rPr>
              <a:t>This two-story home is located in the quaint and quiet community of Branch Creek. The double front porches add to the exterior ambience and the fenced in backyard with patio, has a view of the pond with a fountain. This three bedroom and 2 1/2 bath home has been updated with engineered floors throughout, as well as new tile flooring in the guest bathroom. The kitchen offers granite countertops and a custom concrete island counter with a large copper sink. The many windows in the open kitchen and family room offer a lovely view of the backyard and serene pond. A gas fireplace in the family room adds additional ambience to the downstairs interior. Upstairs, a large loft perfect for a home office or playroom is central to two bedrooms, one bath, and laundry room on one side. On the opposite side is the primary bedroom suite with a private porch. Additionally, there are two walk-in closets, an ensuite bath with jetted oversized tub, a walk in shower, and vanity with double sinks. Please note: while touring home in person or looking at pictures online, the primary bedroom is now being used as a second living area upstairs. This lovely home is zoned within the areas award winning Dorchester II school district and is just minutes away from an abundance of shopping and dining. Branch Creek is less than 2 miles from charming downtown Summerville.</a:t>
            </a:r>
          </a:p>
        </p:txBody>
      </p:sp>
      <p:sp>
        <p:nvSpPr>
          <p:cNvPr id="13" name="Title 1"/>
          <p:cNvSpPr txBox="1">
            <a:spLocks/>
          </p:cNvSpPr>
          <p:nvPr/>
        </p:nvSpPr>
        <p:spPr>
          <a:xfrm>
            <a:off x="76200" y="3809821"/>
            <a:ext cx="7162800" cy="5701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solidFill>
                  <a:schemeClr val="tx2"/>
                </a:solidFill>
                <a:latin typeface="Trebuchet MS" panose="020B0603020202020204" pitchFamily="34" charset="0"/>
              </a:rPr>
              <a:t>316 Brick Kiln Drive</a:t>
            </a:r>
          </a:p>
          <a:p>
            <a:r>
              <a:rPr lang="en-US" sz="1500" dirty="0">
                <a:solidFill>
                  <a:schemeClr val="tx2"/>
                </a:solidFill>
                <a:latin typeface="Trebuchet MS" panose="020B0603020202020204" pitchFamily="34" charset="0"/>
              </a:rPr>
              <a:t>Branch Creek | Summerville, SC 29483 | MLS# 22013380 | $429,000</a:t>
            </a:r>
          </a:p>
        </p:txBody>
      </p:sp>
      <p:sp>
        <p:nvSpPr>
          <p:cNvPr id="4" name="Rectangle 3"/>
          <p:cNvSpPr/>
          <p:nvPr/>
        </p:nvSpPr>
        <p:spPr>
          <a:xfrm>
            <a:off x="228600" y="8943946"/>
            <a:ext cx="6858000" cy="200055"/>
          </a:xfrm>
          <a:prstGeom prst="rect">
            <a:avLst/>
          </a:prstGeom>
        </p:spPr>
        <p:txBody>
          <a:bodyPr wrap="square">
            <a:spAutoFit/>
          </a:bodyPr>
          <a:lstStyle/>
          <a:p>
            <a:pPr algn="ctr"/>
            <a:r>
              <a:rPr lang="en-US" sz="700" i="1" dirty="0">
                <a:solidFill>
                  <a:schemeClr val="tx2">
                    <a:lumMod val="20000"/>
                    <a:lumOff val="80000"/>
                  </a:schemeClr>
                </a:solidFill>
                <a:latin typeface="Trebuchet MS" panose="020B0603020202020204" pitchFamily="34" charset="0"/>
              </a:rPr>
              <a:t>Limited listing offered by Randal Longo | </a:t>
            </a:r>
            <a:r>
              <a:rPr lang="en-US" sz="700" i="1" dirty="0" err="1">
                <a:solidFill>
                  <a:schemeClr val="tx2">
                    <a:lumMod val="20000"/>
                    <a:lumOff val="80000"/>
                  </a:schemeClr>
                </a:solidFill>
                <a:latin typeface="Trebuchet MS" panose="020B0603020202020204" pitchFamily="34" charset="0"/>
              </a:rPr>
              <a:t>iSave</a:t>
            </a:r>
            <a:r>
              <a:rPr lang="en-US" sz="700" i="1" dirty="0">
                <a:solidFill>
                  <a:schemeClr val="tx2">
                    <a:lumMod val="20000"/>
                    <a:lumOff val="80000"/>
                  </a:schemeClr>
                </a:solidFill>
                <a:latin typeface="Trebuchet MS" panose="020B0603020202020204" pitchFamily="34" charset="0"/>
              </a:rPr>
              <a:t> Realty | 843-737-6347</a:t>
            </a:r>
          </a:p>
        </p:txBody>
      </p:sp>
      <p:pic>
        <p:nvPicPr>
          <p:cNvPr id="19" name="Picture 18"/>
          <p:cNvPicPr>
            <a:picLocks noChangeAspect="1"/>
          </p:cNvPicPr>
          <p:nvPr/>
        </p:nvPicPr>
        <p:blipFill>
          <a:blip r:embed="rId3">
            <a:extLst>
              <a:ext uri="{28A0092B-C50C-407E-A947-70E740481C1C}">
                <a14:useLocalDpi xmlns:a14="http://schemas.microsoft.com/office/drawing/2010/main" val="0"/>
              </a:ext>
            </a:extLst>
          </a:blip>
          <a:srcRect/>
          <a:stretch/>
        </p:blipFill>
        <p:spPr>
          <a:xfrm>
            <a:off x="4953001" y="1851222"/>
            <a:ext cx="2362200" cy="1771651"/>
          </a:xfrm>
          <a:prstGeom prst="rect">
            <a:avLst/>
          </a:prstGeom>
          <a:ln>
            <a:noFill/>
          </a:ln>
        </p:spPr>
      </p:pic>
      <p:sp>
        <p:nvSpPr>
          <p:cNvPr id="33" name="Rectangle 32"/>
          <p:cNvSpPr/>
          <p:nvPr/>
        </p:nvSpPr>
        <p:spPr>
          <a:xfrm>
            <a:off x="2157266" y="8422957"/>
            <a:ext cx="3000669" cy="553998"/>
          </a:xfrm>
          <a:prstGeom prst="rect">
            <a:avLst/>
          </a:prstGeom>
        </p:spPr>
        <p:txBody>
          <a:bodyPr wrap="square">
            <a:spAutoFit/>
          </a:bodyPr>
          <a:lstStyle/>
          <a:p>
            <a:pPr algn="ctr"/>
            <a:r>
              <a:rPr lang="en-US" sz="1000" u="sng" dirty="0">
                <a:solidFill>
                  <a:schemeClr val="tx2"/>
                </a:solidFill>
                <a:latin typeface="Trebuchet MS" panose="020B0603020202020204" pitchFamily="34" charset="0"/>
              </a:rPr>
              <a:t>Contact Owner For Showings/Info</a:t>
            </a:r>
          </a:p>
          <a:p>
            <a:pPr algn="ctr"/>
            <a:r>
              <a:rPr lang="en-US" sz="1000" dirty="0">
                <a:solidFill>
                  <a:schemeClr val="tx2"/>
                </a:solidFill>
                <a:latin typeface="Trebuchet MS" panose="020B0603020202020204" pitchFamily="34" charset="0"/>
              </a:rPr>
              <a:t>Jan </a:t>
            </a:r>
            <a:r>
              <a:rPr lang="en-US" sz="1000" dirty="0" err="1">
                <a:solidFill>
                  <a:schemeClr val="tx2"/>
                </a:solidFill>
                <a:latin typeface="Trebuchet MS" panose="020B0603020202020204" pitchFamily="34" charset="0"/>
              </a:rPr>
              <a:t>Beaudreau</a:t>
            </a:r>
            <a:endParaRPr lang="en-US" sz="1000" dirty="0">
              <a:solidFill>
                <a:schemeClr val="tx2"/>
              </a:solidFill>
              <a:latin typeface="Trebuchet MS" panose="020B0603020202020204" pitchFamily="34" charset="0"/>
            </a:endParaRPr>
          </a:p>
          <a:p>
            <a:pPr algn="ctr"/>
            <a:r>
              <a:rPr lang="en-US" sz="1000" dirty="0">
                <a:solidFill>
                  <a:schemeClr val="tx2"/>
                </a:solidFill>
                <a:latin typeface="Trebuchet MS" panose="020B0603020202020204" pitchFamily="34" charset="0"/>
              </a:rPr>
              <a:t>(843) 991-1144 | janmichelles123@gmail.com</a:t>
            </a:r>
          </a:p>
        </p:txBody>
      </p:sp>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953001" y="0"/>
            <a:ext cx="2362200" cy="1771651"/>
          </a:xfrm>
          <a:prstGeom prst="rect">
            <a:avLst/>
          </a:prstGeom>
          <a:ln>
            <a:noFill/>
          </a:ln>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270264" y="7378874"/>
            <a:ext cx="1143000" cy="857250"/>
          </a:xfrm>
          <a:prstGeom prst="rect">
            <a:avLst/>
          </a:prstGeom>
          <a:ln>
            <a:solidFill>
              <a:schemeClr val="bg1"/>
            </a:solidFill>
          </a:ln>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481092" y="7378645"/>
            <a:ext cx="1143000" cy="857479"/>
          </a:xfrm>
          <a:prstGeom prst="rect">
            <a:avLst/>
          </a:prstGeom>
          <a:ln>
            <a:solidFill>
              <a:schemeClr val="bg1"/>
            </a:solidFill>
          </a:ln>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901936" y="7378874"/>
            <a:ext cx="1143000" cy="857250"/>
          </a:xfrm>
          <a:prstGeom prst="rect">
            <a:avLst/>
          </a:prstGeom>
          <a:ln w="3175">
            <a:solidFill>
              <a:schemeClr val="bg1"/>
            </a:solidFill>
          </a:ln>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112764" y="7378874"/>
            <a:ext cx="1143000" cy="857250"/>
          </a:xfrm>
          <a:prstGeom prst="rect">
            <a:avLst/>
          </a:prstGeom>
          <a:ln w="3175">
            <a:solidFill>
              <a:schemeClr val="bg1"/>
            </a:solidFill>
          </a:ln>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9436" y="7378874"/>
            <a:ext cx="1143000" cy="857250"/>
          </a:xfrm>
          <a:prstGeom prst="rect">
            <a:avLst/>
          </a:prstGeom>
          <a:ln w="3175">
            <a:solidFill>
              <a:schemeClr val="bg1"/>
            </a:solidFill>
          </a:ln>
        </p:spPr>
      </p:pic>
      <p:pic>
        <p:nvPicPr>
          <p:cNvPr id="20" name="Picture 19">
            <a:extLst>
              <a:ext uri="{FF2B5EF4-FFF2-40B4-BE49-F238E27FC236}">
                <a16:creationId xmlns:a16="http://schemas.microsoft.com/office/drawing/2014/main" id="{CB148A4B-55CF-493B-A6B8-C2E1D6E3E55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691920" y="7378645"/>
            <a:ext cx="1142188" cy="857479"/>
          </a:xfrm>
          <a:prstGeom prst="rect">
            <a:avLst/>
          </a:prstGeom>
          <a:ln w="3175">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310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LOVELY HOME WITH POND 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63</cp:revision>
  <dcterms:created xsi:type="dcterms:W3CDTF">2006-08-16T00:00:00Z</dcterms:created>
  <dcterms:modified xsi:type="dcterms:W3CDTF">2022-06-14T13:50:40Z</dcterms:modified>
</cp:coreProperties>
</file>