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2B51"/>
    <a:srgbClr val="329F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26" y="-151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2/9/2018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2/9/2018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5550449" cy="3921334"/>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4971851"/>
            <a:ext cx="5550450" cy="3958790"/>
          </a:xfrm>
        </p:spPr>
        <p:txBody>
          <a:bodyPr anchor="ctr">
            <a:noAutofit/>
          </a:bodyPr>
          <a:lstStyle/>
          <a:p>
            <a:r>
              <a:rPr lang="en-US" sz="1500" dirty="0">
                <a:solidFill>
                  <a:srgbClr val="132B51"/>
                </a:solidFill>
                <a:latin typeface="Century Gothic" panose="020B0502020202020204" pitchFamily="34" charset="0"/>
              </a:rPr>
              <a:t>JUST LIKE NEW - Less than two years old and meticulously maintained in popular </a:t>
            </a:r>
            <a:r>
              <a:rPr lang="en-US" sz="1500" dirty="0" err="1">
                <a:solidFill>
                  <a:srgbClr val="132B51"/>
                </a:solidFill>
                <a:latin typeface="Century Gothic" panose="020B0502020202020204" pitchFamily="34" charset="0"/>
              </a:rPr>
              <a:t>Boltons</a:t>
            </a:r>
            <a:r>
              <a:rPr lang="en-US" sz="1500" dirty="0">
                <a:solidFill>
                  <a:srgbClr val="132B51"/>
                </a:solidFill>
                <a:latin typeface="Century Gothic" panose="020B0502020202020204" pitchFamily="34" charset="0"/>
              </a:rPr>
              <a:t> Landing in West Ashley! This master down floor plan is open and has huge rooms. There is a lot of privacy, as the master suite is tucked off in the back of the first floor while the secondary bedrooms upstairs have direct access to the loft, giving everyone space! </a:t>
            </a:r>
          </a:p>
          <a:p>
            <a:endParaRPr lang="en-US" sz="1500" dirty="0">
              <a:solidFill>
                <a:srgbClr val="132B51"/>
              </a:solidFill>
              <a:latin typeface="Century Gothic" panose="020B0502020202020204" pitchFamily="34" charset="0"/>
            </a:endParaRPr>
          </a:p>
          <a:p>
            <a:r>
              <a:rPr lang="en-US" sz="1500" dirty="0">
                <a:solidFill>
                  <a:srgbClr val="132B51"/>
                </a:solidFill>
                <a:latin typeface="Century Gothic" panose="020B0502020202020204" pitchFamily="34" charset="0"/>
              </a:rPr>
              <a:t>No detail was spared when this home was built: *Architectural Roof *Extensive Hardwood Flooring *</a:t>
            </a:r>
            <a:r>
              <a:rPr lang="en-US" sz="1500" dirty="0" err="1">
                <a:solidFill>
                  <a:srgbClr val="132B51"/>
                </a:solidFill>
                <a:latin typeface="Century Gothic" panose="020B0502020202020204" pitchFamily="34" charset="0"/>
              </a:rPr>
              <a:t>Tankless</a:t>
            </a:r>
            <a:r>
              <a:rPr lang="en-US" sz="1500" dirty="0">
                <a:solidFill>
                  <a:srgbClr val="132B51"/>
                </a:solidFill>
                <a:latin typeface="Century Gothic" panose="020B0502020202020204" pitchFamily="34" charset="0"/>
              </a:rPr>
              <a:t> Water Heater *14 Seer HVAC *Gourmet Kitchen ~ Upgraded Staggered Cabinets with Crown Molding *Granite Counters *Stainless Appliances with Gas Range *Recessed Lighting *Pre-Wired for Surround Sound *Detached 2 Car Garage *Covered Porches *Custom Hunter Douglas Blackout Blinds *Near City Park with Extensive Sports Complex and Community Events</a:t>
            </a:r>
          </a:p>
        </p:txBody>
      </p:sp>
      <p:sp>
        <p:nvSpPr>
          <p:cNvPr id="23" name="Rectangle 22"/>
          <p:cNvSpPr/>
          <p:nvPr/>
        </p:nvSpPr>
        <p:spPr>
          <a:xfrm>
            <a:off x="0" y="-5665"/>
            <a:ext cx="5550449" cy="723275"/>
          </a:xfrm>
          <a:prstGeom prst="rect">
            <a:avLst/>
          </a:prstGeom>
          <a:noFill/>
        </p:spPr>
        <p:txBody>
          <a:bodyPr wrap="square">
            <a:spAutoFit/>
          </a:bodyPr>
          <a:lstStyle/>
          <a:p>
            <a:pPr algn="ctr"/>
            <a:r>
              <a:rPr lang="en-US" sz="2200" b="1" dirty="0">
                <a:ln w="3175">
                  <a:solidFill>
                    <a:srgbClr val="132B51"/>
                  </a:solidFill>
                </a:ln>
                <a:solidFill>
                  <a:srgbClr val="329F58"/>
                </a:solidFill>
                <a:effectLst>
                  <a:outerShdw blurRad="50800" dist="38100" dir="5400000" algn="t" rotWithShape="0">
                    <a:prstClr val="black">
                      <a:alpha val="40000"/>
                    </a:prstClr>
                  </a:outerShdw>
                </a:effectLst>
                <a:latin typeface="Century Gothic" panose="020B0502020202020204" pitchFamily="34" charset="0"/>
              </a:rPr>
              <a:t>Open House Sat Feb 10th 10am - 12pm</a:t>
            </a:r>
          </a:p>
          <a:p>
            <a:pPr algn="ctr"/>
            <a:r>
              <a:rPr lang="en-US" sz="1800" b="1" dirty="0">
                <a:ln w="3175">
                  <a:solidFill>
                    <a:srgbClr val="132B51"/>
                  </a:solidFill>
                </a:ln>
                <a:solidFill>
                  <a:srgbClr val="329F58"/>
                </a:solidFill>
                <a:effectLst>
                  <a:outerShdw blurRad="50800" dist="38100" dir="5400000" algn="t" rotWithShape="0">
                    <a:prstClr val="black">
                      <a:alpha val="40000"/>
                    </a:prstClr>
                  </a:outerShdw>
                </a:effectLst>
                <a:latin typeface="Century Gothic" panose="020B0502020202020204" pitchFamily="34" charset="0"/>
              </a:rPr>
              <a:t>$50 Gift Card Drawing*</a:t>
            </a:r>
          </a:p>
        </p:txBody>
      </p:sp>
      <p:sp>
        <p:nvSpPr>
          <p:cNvPr id="2" name="Title 1"/>
          <p:cNvSpPr>
            <a:spLocks noGrp="1"/>
          </p:cNvSpPr>
          <p:nvPr>
            <p:ph type="ctrTitle"/>
          </p:nvPr>
        </p:nvSpPr>
        <p:spPr>
          <a:xfrm>
            <a:off x="0" y="3921334"/>
            <a:ext cx="5550449" cy="1009450"/>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rgbClr val="132B51"/>
                </a:solidFill>
                <a:effectLst/>
                <a:latin typeface="Century Gothic" panose="020B0502020202020204" pitchFamily="34" charset="0"/>
              </a:rPr>
              <a:t>3171 Moonlight Drive</a:t>
            </a:r>
            <a:br>
              <a:rPr lang="en-US" sz="2800" cap="none" dirty="0">
                <a:ln w="10541" cmpd="sng">
                  <a:noFill/>
                  <a:prstDash val="solid"/>
                </a:ln>
                <a:solidFill>
                  <a:srgbClr val="132B51"/>
                </a:solidFill>
                <a:effectLst/>
                <a:latin typeface="Century Gothic" panose="020B0502020202020204" pitchFamily="34" charset="0"/>
              </a:rPr>
            </a:br>
            <a:r>
              <a:rPr lang="en-US" sz="1600" cap="none" dirty="0" err="1">
                <a:ln w="10541" cmpd="sng">
                  <a:noFill/>
                  <a:prstDash val="solid"/>
                </a:ln>
                <a:solidFill>
                  <a:srgbClr val="132B51"/>
                </a:solidFill>
                <a:effectLst/>
                <a:latin typeface="Century Gothic" panose="020B0502020202020204" pitchFamily="34" charset="0"/>
              </a:rPr>
              <a:t>Boltons</a:t>
            </a:r>
            <a:r>
              <a:rPr lang="en-US" sz="1600" cap="none" dirty="0">
                <a:ln w="10541" cmpd="sng">
                  <a:noFill/>
                  <a:prstDash val="solid"/>
                </a:ln>
                <a:solidFill>
                  <a:srgbClr val="132B51"/>
                </a:solidFill>
                <a:effectLst/>
                <a:latin typeface="Century Gothic" panose="020B0502020202020204" pitchFamily="34" charset="0"/>
              </a:rPr>
              <a:t> Landing ~ Charleston, SC 29414</a:t>
            </a:r>
            <a:br>
              <a:rPr lang="en-US" sz="1600" cap="none" dirty="0">
                <a:ln w="10541" cmpd="sng">
                  <a:noFill/>
                  <a:prstDash val="solid"/>
                </a:ln>
                <a:solidFill>
                  <a:srgbClr val="132B51"/>
                </a:solidFill>
                <a:effectLst/>
                <a:latin typeface="Century Gothic" panose="020B0502020202020204" pitchFamily="34" charset="0"/>
              </a:rPr>
            </a:br>
            <a:r>
              <a:rPr lang="en-US" sz="1600" cap="none" dirty="0">
                <a:ln w="10541" cmpd="sng">
                  <a:noFill/>
                  <a:prstDash val="solid"/>
                </a:ln>
                <a:solidFill>
                  <a:srgbClr val="132B51"/>
                </a:solidFill>
                <a:effectLst/>
                <a:latin typeface="Century Gothic" panose="020B0502020202020204" pitchFamily="34" charset="0"/>
              </a:rPr>
              <a:t>MLS# 18002457 ~ $295,000</a:t>
            </a:r>
          </a:p>
        </p:txBody>
      </p:sp>
      <p:sp>
        <p:nvSpPr>
          <p:cNvPr id="5" name="Diagonal Stripe 4"/>
          <p:cNvSpPr/>
          <p:nvPr/>
        </p:nvSpPr>
        <p:spPr>
          <a:xfrm rot="5400000">
            <a:off x="6630245" y="-890411"/>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2716896">
            <a:off x="6941501" y="-555080"/>
            <a:ext cx="1616147" cy="646331"/>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Just Reduced</a:t>
            </a:r>
            <a:b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$785,000!</a:t>
            </a:r>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26100" y="2557118"/>
            <a:ext cx="1691640" cy="1126975"/>
          </a:xfrm>
          <a:prstGeom prst="rect">
            <a:avLst/>
          </a:prstGeom>
          <a:ln>
            <a:noFill/>
          </a:ln>
        </p:spPr>
      </p:pic>
      <p:pic>
        <p:nvPicPr>
          <p:cNvPr id="27" name="Picture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26100" y="6373521"/>
            <a:ext cx="1691640" cy="1127760"/>
          </a:xfrm>
          <a:prstGeom prst="rect">
            <a:avLst/>
          </a:prstGeom>
          <a:ln>
            <a:noFill/>
          </a:ln>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26100" y="0"/>
            <a:ext cx="1691640" cy="1127760"/>
          </a:xfrm>
          <a:prstGeom prst="rect">
            <a:avLst/>
          </a:prstGeom>
          <a:ln>
            <a:no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7543800" y="7970925"/>
            <a:ext cx="302337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dirty="0">
                <a:solidFill>
                  <a:srgbClr val="00325C"/>
                </a:solidFill>
                <a:latin typeface="Century Gothic" panose="020B0502020202020204" pitchFamily="34" charset="0"/>
              </a:rPr>
              <a:t>M (843)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26100" y="1278559"/>
            <a:ext cx="1691640" cy="1127760"/>
          </a:xfrm>
          <a:prstGeom prst="rect">
            <a:avLst/>
          </a:prstGeom>
          <a:ln>
            <a:noFill/>
          </a:ln>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626100" y="3834892"/>
            <a:ext cx="1691640" cy="1127760"/>
          </a:xfrm>
          <a:prstGeom prst="rect">
            <a:avLst/>
          </a:prstGeom>
          <a:ln>
            <a:noFill/>
          </a:ln>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26100" y="7652080"/>
            <a:ext cx="1691640" cy="1127760"/>
          </a:xfrm>
          <a:prstGeom prst="rect">
            <a:avLst/>
          </a:prstGeom>
          <a:ln>
            <a:noFill/>
          </a:ln>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626100" y="8930640"/>
            <a:ext cx="1691640" cy="1127760"/>
          </a:xfrm>
          <a:prstGeom prst="rect">
            <a:avLst/>
          </a:prstGeom>
          <a:ln>
            <a:noFill/>
          </a:ln>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639388" y="5113451"/>
            <a:ext cx="1665064" cy="1109271"/>
          </a:xfrm>
          <a:prstGeom prst="rect">
            <a:avLst/>
          </a:prstGeom>
          <a:ln>
            <a:noFill/>
          </a:ln>
        </p:spPr>
      </p:pic>
      <p:grpSp>
        <p:nvGrpSpPr>
          <p:cNvPr id="4" name="Group 3"/>
          <p:cNvGrpSpPr/>
          <p:nvPr/>
        </p:nvGrpSpPr>
        <p:grpSpPr>
          <a:xfrm>
            <a:off x="85813" y="9176084"/>
            <a:ext cx="5378823" cy="822960"/>
            <a:chOff x="76200" y="9176084"/>
            <a:chExt cx="5378823" cy="822960"/>
          </a:xfrm>
        </p:grpSpPr>
        <p:sp>
          <p:nvSpPr>
            <p:cNvPr id="17" name="Rectangle 16"/>
            <p:cNvSpPr/>
            <p:nvPr/>
          </p:nvSpPr>
          <p:spPr>
            <a:xfrm>
              <a:off x="679704" y="9189819"/>
              <a:ext cx="3968496" cy="646331"/>
            </a:xfrm>
            <a:prstGeom prst="rect">
              <a:avLst/>
            </a:prstGeom>
          </p:spPr>
          <p:txBody>
            <a:bodyPr wrap="square">
              <a:spAutoFit/>
            </a:bodyPr>
            <a:lstStyle/>
            <a:p>
              <a:pPr algn="ctr"/>
              <a:r>
                <a:rPr lang="en-US" sz="1600" dirty="0">
                  <a:solidFill>
                    <a:srgbClr val="132B51"/>
                  </a:solidFill>
                  <a:latin typeface="Century Gothic" panose="020B0502020202020204" pitchFamily="34" charset="0"/>
                </a:rPr>
                <a:t>Meg Kandik</a:t>
              </a:r>
            </a:p>
            <a:p>
              <a:pPr algn="ctr"/>
              <a:r>
                <a:rPr lang="pt-BR" sz="1000" dirty="0">
                  <a:solidFill>
                    <a:srgbClr val="132B51"/>
                  </a:solidFill>
                  <a:latin typeface="Century Gothic" panose="020B0502020202020204" pitchFamily="34" charset="0"/>
                </a:rPr>
                <a:t>M (843) 814-5137 | O (843) 603-4659</a:t>
              </a:r>
            </a:p>
            <a:p>
              <a:pPr algn="ctr"/>
              <a:r>
                <a:rPr lang="pt-BR" sz="1000" dirty="0">
                  <a:solidFill>
                    <a:srgbClr val="132B51"/>
                  </a:solidFill>
                  <a:latin typeface="Century Gothic" panose="020B0502020202020204" pitchFamily="34" charset="0"/>
                </a:rPr>
                <a:t>Meg@HolyCityRE.com | </a:t>
              </a:r>
              <a:r>
                <a:rPr lang="en-US" sz="1000" dirty="0">
                  <a:solidFill>
                    <a:srgbClr val="132B51"/>
                  </a:solidFill>
                  <a:latin typeface="Century Gothic" panose="020B0502020202020204" pitchFamily="34" charset="0"/>
                </a:rPr>
                <a:t>www.holycityre.com </a:t>
              </a:r>
            </a:p>
          </p:txBody>
        </p:sp>
        <p:sp>
          <p:nvSpPr>
            <p:cNvPr id="18" name="Rectangle 17"/>
            <p:cNvSpPr/>
            <p:nvPr/>
          </p:nvSpPr>
          <p:spPr>
            <a:xfrm>
              <a:off x="681444" y="9772650"/>
              <a:ext cx="3967078" cy="215444"/>
            </a:xfrm>
            <a:prstGeom prst="rect">
              <a:avLst/>
            </a:prstGeom>
          </p:spPr>
          <p:txBody>
            <a:bodyPr wrap="square" anchor="ctr">
              <a:spAutoFit/>
            </a:bodyPr>
            <a:lstStyle/>
            <a:p>
              <a:pPr algn="ctr"/>
              <a:r>
                <a:rPr lang="en-US" sz="800" dirty="0">
                  <a:solidFill>
                    <a:srgbClr val="329F58"/>
                  </a:solidFill>
                  <a:latin typeface="Century Gothic" panose="020B0502020202020204" pitchFamily="34" charset="0"/>
                </a:rPr>
                <a:t>Bennett Construction &amp; Realty | 804 Tennent </a:t>
              </a:r>
              <a:r>
                <a:rPr lang="en-US" sz="800" dirty="0" err="1">
                  <a:solidFill>
                    <a:srgbClr val="329F58"/>
                  </a:solidFill>
                  <a:latin typeface="Century Gothic" panose="020B0502020202020204" pitchFamily="34" charset="0"/>
                </a:rPr>
                <a:t>Dr</a:t>
              </a:r>
              <a:r>
                <a:rPr lang="en-US" sz="800" dirty="0">
                  <a:solidFill>
                    <a:srgbClr val="329F58"/>
                  </a:solidFill>
                  <a:latin typeface="Century Gothic" panose="020B0502020202020204" pitchFamily="34" charset="0"/>
                </a:rPr>
                <a:t> | Charleston, SC 29412</a:t>
              </a:r>
              <a:endParaRPr lang="en-US" sz="600" dirty="0">
                <a:solidFill>
                  <a:srgbClr val="329F58"/>
                </a:solidFill>
                <a:latin typeface="Century Gothic" panose="020B0502020202020204" pitchFamily="34" charset="0"/>
              </a:endParaRPr>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648200" y="9176084"/>
              <a:ext cx="806823" cy="822960"/>
            </a:xfrm>
            <a:prstGeom prst="rect">
              <a:avLst/>
            </a:prstGeom>
            <a:ln w="12700">
              <a:noFill/>
            </a:ln>
            <a:effectLst/>
          </p:spPr>
        </p:pic>
        <p:pic>
          <p:nvPicPr>
            <p:cNvPr id="31" name="Picture 30"/>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6200" y="9176084"/>
              <a:ext cx="603504" cy="822960"/>
            </a:xfrm>
            <a:prstGeom prst="rect">
              <a:avLst/>
            </a:prstGeom>
            <a:ln w="12700">
              <a:noFill/>
            </a:ln>
            <a:effectLst/>
          </p:spPr>
        </p:pic>
      </p:grpSp>
      <p:sp>
        <p:nvSpPr>
          <p:cNvPr id="32" name="Rectangle 31"/>
          <p:cNvSpPr/>
          <p:nvPr/>
        </p:nvSpPr>
        <p:spPr>
          <a:xfrm>
            <a:off x="0" y="3613557"/>
            <a:ext cx="5550449" cy="276999"/>
          </a:xfrm>
          <a:prstGeom prst="rect">
            <a:avLst/>
          </a:prstGeom>
          <a:noFill/>
        </p:spPr>
        <p:txBody>
          <a:bodyPr wrap="square">
            <a:spAutoFit/>
          </a:bodyPr>
          <a:lstStyle/>
          <a:p>
            <a:pPr algn="ctr"/>
            <a:r>
              <a:rPr lang="en-US" sz="1200" i="1" dirty="0">
                <a:ln w="3175">
                  <a:noFill/>
                </a:ln>
                <a:latin typeface="Century Gothic" panose="020B0502020202020204" pitchFamily="34" charset="0"/>
              </a:rPr>
              <a:t>*One winner, no purchase necessary, call agent for details.</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404</TotalTime>
  <Words>215</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Trebuchet MS</vt:lpstr>
      <vt:lpstr>Wingdings</vt:lpstr>
      <vt:lpstr>Wingdings 2</vt:lpstr>
      <vt:lpstr>Wingdings 3</vt:lpstr>
      <vt:lpstr>Apex</vt:lpstr>
      <vt:lpstr>3171 Moonlight Drive Boltons Landing ~ Charleston, SC 29414 MLS# 18002457 ~ $295,000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74</cp:revision>
  <dcterms:created xsi:type="dcterms:W3CDTF">2006-08-16T00:00:00Z</dcterms:created>
  <dcterms:modified xsi:type="dcterms:W3CDTF">2018-02-09T19:57:52Z</dcterms:modified>
</cp:coreProperties>
</file>