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76"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6/15/2019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microsoft.com/office/2007/relationships/hdphoto" Target="../media/hdphoto1.wdp"/><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2000" b="-2000"/>
          </a:stretch>
        </a:blipFill>
        <a:effectLst/>
      </p:bgPr>
    </p:bg>
    <p:spTree>
      <p:nvGrpSpPr>
        <p:cNvPr id="1" name=""/>
        <p:cNvGrpSpPr/>
        <p:nvPr/>
      </p:nvGrpSpPr>
      <p:grpSpPr>
        <a:xfrm>
          <a:off x="0" y="0"/>
          <a:ext cx="0" cy="0"/>
          <a:chOff x="0" y="0"/>
          <a:chExt cx="0" cy="0"/>
        </a:xfrm>
      </p:grpSpPr>
      <p:pic>
        <p:nvPicPr>
          <p:cNvPr id="7" name="Picture 6"/>
          <p:cNvPicPr>
            <a:picLocks noChangeAspect="1"/>
          </p:cNvPicPr>
          <p:nvPr/>
        </p:nvPicPr>
        <p:blipFill>
          <a:blip r:embed="rId4">
            <a:extLst>
              <a:ext uri="{28A0092B-C50C-407E-A947-70E740481C1C}">
                <a14:useLocalDpi xmlns:a14="http://schemas.microsoft.com/office/drawing/2010/main" val="0"/>
              </a:ext>
            </a:extLst>
          </a:blip>
          <a:srcRect/>
          <a:stretch/>
        </p:blipFill>
        <p:spPr>
          <a:xfrm>
            <a:off x="1323885" y="517239"/>
            <a:ext cx="5124630" cy="3843473"/>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46516"/>
            <a:ext cx="7770569" cy="2994130"/>
          </a:xfrm>
        </p:spPr>
        <p:txBody>
          <a:bodyPr anchor="ctr">
            <a:noAutofit/>
          </a:bodyPr>
          <a:lstStyle/>
          <a:p>
            <a:r>
              <a:rPr lang="en-US" sz="1200" dirty="0">
                <a:solidFill>
                  <a:schemeClr val="bg1"/>
                </a:solidFill>
                <a:latin typeface="Century Gothic" panose="020B0502020202020204" pitchFamily="34" charset="0"/>
                <a:ea typeface="Verdana" panose="020B0604030504040204" pitchFamily="34" charset="0"/>
                <a:cs typeface="Verdana" panose="020B0604030504040204" pitchFamily="34" charset="0"/>
              </a:rPr>
              <a:t>Welcome to the beautiful neighborhood of </a:t>
            </a:r>
            <a:r>
              <a:rPr lang="en-US" sz="1200" dirty="0" err="1">
                <a:solidFill>
                  <a:schemeClr val="bg1"/>
                </a:solidFill>
                <a:latin typeface="Century Gothic" panose="020B0502020202020204" pitchFamily="34" charset="0"/>
                <a:ea typeface="Verdana" panose="020B0604030504040204" pitchFamily="34" charset="0"/>
                <a:cs typeface="Verdana" panose="020B0604030504040204" pitchFamily="34" charset="0"/>
              </a:rPr>
              <a:t>Maclaura</a:t>
            </a:r>
            <a:r>
              <a:rPr lang="en-US" sz="1200" dirty="0">
                <a:solidFill>
                  <a:schemeClr val="bg1"/>
                </a:solidFill>
                <a:latin typeface="Century Gothic" panose="020B0502020202020204" pitchFamily="34" charset="0"/>
                <a:ea typeface="Verdana" panose="020B0604030504040204" pitchFamily="34" charset="0"/>
                <a:cs typeface="Verdana" panose="020B0604030504040204" pitchFamily="34" charset="0"/>
              </a:rPr>
              <a:t> Hall. This almost 1/2 acre property sits on a high bluff overlooking the expansive marsh of the Ashley River. As you enter this home, you are greeted by the lovely view from the two story foyer looking through the large windows in great room. The formal dining room is to the right, which leads into the eat-in kitchen with island. The master bedroom is off the great room and conveniently opens onto the back deck. The large master bath has 2 walk-in closets, dual vanities, garden tub, and shower. From the great room, you pass the wet bar leading into the kitchen. Off the kitchen is a large heated and cooled sunroom that leads to the back deck and the large, open backyard with those breathtaking views.</a:t>
            </a:r>
          </a:p>
          <a:p>
            <a:r>
              <a:rPr lang="en-US" sz="1200" dirty="0">
                <a:solidFill>
                  <a:schemeClr val="bg1"/>
                </a:solidFill>
                <a:latin typeface="Century Gothic" panose="020B0502020202020204" pitchFamily="34" charset="0"/>
                <a:ea typeface="Verdana" panose="020B0604030504040204" pitchFamily="34" charset="0"/>
                <a:cs typeface="Verdana" panose="020B0604030504040204" pitchFamily="34" charset="0"/>
              </a:rPr>
              <a:t>The elegant winding staircase from the great room takes you past the large beautiful light fixture hanging in the foyer to the second floor. To the left is a bedroom with </a:t>
            </a:r>
            <a:r>
              <a:rPr lang="en-US" sz="1200" dirty="0" err="1">
                <a:solidFill>
                  <a:schemeClr val="bg1"/>
                </a:solidFill>
                <a:latin typeface="Century Gothic" panose="020B0502020202020204" pitchFamily="34" charset="0"/>
                <a:ea typeface="Verdana" panose="020B0604030504040204" pitchFamily="34" charset="0"/>
                <a:cs typeface="Verdana" panose="020B0604030504040204" pitchFamily="34" charset="0"/>
              </a:rPr>
              <a:t>ensuite</a:t>
            </a:r>
            <a:r>
              <a:rPr lang="en-US" sz="1200" dirty="0">
                <a:solidFill>
                  <a:schemeClr val="bg1"/>
                </a:solidFill>
                <a:latin typeface="Century Gothic" panose="020B0502020202020204" pitchFamily="34" charset="0"/>
                <a:ea typeface="Verdana" panose="020B0604030504040204" pitchFamily="34" charset="0"/>
                <a:cs typeface="Verdana" panose="020B0604030504040204" pitchFamily="34" charset="0"/>
              </a:rPr>
              <a:t> bath and walk-in closet. To the right, there are 2 bedrooms and a full bath. Then there is the large family/media with separate office and lots of storage space.</a:t>
            </a:r>
          </a:p>
          <a:p>
            <a:r>
              <a:rPr lang="en-US" sz="1200" dirty="0">
                <a:solidFill>
                  <a:schemeClr val="bg1"/>
                </a:solidFill>
                <a:latin typeface="Century Gothic" panose="020B0502020202020204" pitchFamily="34" charset="0"/>
                <a:ea typeface="Verdana" panose="020B0604030504040204" pitchFamily="34" charset="0"/>
                <a:cs typeface="Verdana" panose="020B0604030504040204" pitchFamily="34" charset="0"/>
              </a:rPr>
              <a:t>Garage access and laundry are off the kitchen, along with the back staircase leading to the family room. Another downstairs bedroom and hall bath with shower is on the front of the house, left of the front door. The roof was replaced in 2018.</a:t>
            </a:r>
          </a:p>
        </p:txBody>
      </p:sp>
      <p:sp>
        <p:nvSpPr>
          <p:cNvPr id="2" name="Title 1"/>
          <p:cNvSpPr>
            <a:spLocks noGrp="1"/>
          </p:cNvSpPr>
          <p:nvPr>
            <p:ph type="ctrTitle"/>
          </p:nvPr>
        </p:nvSpPr>
        <p:spPr>
          <a:xfrm>
            <a:off x="-25940" y="4349671"/>
            <a:ext cx="7772400" cy="707886"/>
          </a:xfrm>
        </p:spPr>
        <p:txBody>
          <a:bodyPr anchor="t">
            <a:noAutofit/>
            <a:scene3d>
              <a:camera prst="orthographicFront"/>
              <a:lightRig rig="soft" dir="t">
                <a:rot lat="0" lon="0" rev="17220000"/>
              </a:lightRig>
            </a:scene3d>
            <a:sp3d prstMaterial="softEdge"/>
          </a:bodyPr>
          <a:lstStyle/>
          <a:p>
            <a:r>
              <a:rPr lang="nn-NO"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3174 Prevatt Court</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err="1">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Maclaura</a:t>
            </a: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 Hall | Charleston, SC 29414 | MLS# 19016249 | $650,000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39200" y="8810671"/>
            <a:ext cx="838139" cy="1047674"/>
          </a:xfrm>
          <a:prstGeom prst="rect">
            <a:avLst/>
          </a:prstGeom>
        </p:spPr>
      </p:pic>
      <p:sp>
        <p:nvSpPr>
          <p:cNvPr id="17" name="Rectangle 16"/>
          <p:cNvSpPr/>
          <p:nvPr/>
        </p:nvSpPr>
        <p:spPr>
          <a:xfrm>
            <a:off x="0" y="9198114"/>
            <a:ext cx="7772399" cy="707886"/>
          </a:xfrm>
          <a:prstGeom prst="rect">
            <a:avLst/>
          </a:prstGeom>
        </p:spPr>
        <p:txBody>
          <a:bodyPr wrap="square">
            <a:spAutoFit/>
          </a:bodyPr>
          <a:lstStyle/>
          <a:p>
            <a:pPr algn="r"/>
            <a:r>
              <a:rPr lang="en-US" sz="1800" dirty="0">
                <a:solidFill>
                  <a:schemeClr val="bg1"/>
                </a:solidFill>
                <a:latin typeface="Century Gothic" panose="020B0502020202020204" pitchFamily="34" charset="0"/>
              </a:rPr>
              <a:t>Gregory Ricker</a:t>
            </a:r>
            <a:br>
              <a:rPr lang="en-US" sz="1800" dirty="0">
                <a:solidFill>
                  <a:schemeClr val="bg1"/>
                </a:solidFill>
                <a:latin typeface="Century Gothic" panose="020B0502020202020204" pitchFamily="34" charset="0"/>
              </a:rPr>
            </a:br>
            <a:r>
              <a:rPr lang="en-US" sz="1100" dirty="0">
                <a:solidFill>
                  <a:schemeClr val="bg1"/>
                </a:solidFill>
                <a:latin typeface="Century Gothic" panose="020B0502020202020204" pitchFamily="34" charset="0"/>
              </a:rPr>
              <a:t>(843) 209-8229</a:t>
            </a:r>
          </a:p>
          <a:p>
            <a:pPr algn="r"/>
            <a:r>
              <a:rPr lang="en-US" sz="1100" dirty="0">
                <a:solidFill>
                  <a:schemeClr val="bg1"/>
                </a:solidFill>
                <a:latin typeface="Century Gothic" panose="020B0502020202020204" pitchFamily="34" charset="0"/>
              </a:rPr>
              <a:t>greg.h.ricker@gmail.com</a:t>
            </a: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rcRect/>
          <a:stretch/>
        </p:blipFill>
        <p:spPr>
          <a:xfrm>
            <a:off x="194761" y="9244633"/>
            <a:ext cx="1460269" cy="614849"/>
          </a:xfrm>
          <a:prstGeom prst="rect">
            <a:avLst/>
          </a:prstGeom>
        </p:spPr>
      </p:pic>
      <p:sp>
        <p:nvSpPr>
          <p:cNvPr id="18" name="Rectangle 17"/>
          <p:cNvSpPr/>
          <p:nvPr/>
        </p:nvSpPr>
        <p:spPr>
          <a:xfrm>
            <a:off x="45720" y="9858345"/>
            <a:ext cx="7680960" cy="200055"/>
          </a:xfrm>
          <a:prstGeom prst="rect">
            <a:avLst/>
          </a:prstGeom>
        </p:spPr>
        <p:txBody>
          <a:bodyPr wrap="square">
            <a:spAutoFit/>
          </a:bodyPr>
          <a:lstStyle/>
          <a:p>
            <a:pPr algn="ctr"/>
            <a:r>
              <a:rPr lang="en-US" sz="700" dirty="0">
                <a:solidFill>
                  <a:schemeClr val="bg1"/>
                </a:solidFill>
                <a:latin typeface="Century Gothic" panose="020B0502020202020204" pitchFamily="34" charset="0"/>
              </a:rPr>
              <a:t>Brand Name Real Estate | 4 Carriage Lane Suite 106 | Charleston, SC 29407</a:t>
            </a:r>
          </a:p>
        </p:txBody>
      </p:sp>
      <p:sp>
        <p:nvSpPr>
          <p:cNvPr id="30" name="Rectangle 29"/>
          <p:cNvSpPr/>
          <p:nvPr/>
        </p:nvSpPr>
        <p:spPr>
          <a:xfrm>
            <a:off x="916" y="66615"/>
            <a:ext cx="7770569" cy="461665"/>
          </a:xfrm>
          <a:prstGeom prst="rect">
            <a:avLst/>
          </a:prstGeom>
          <a:noFill/>
        </p:spPr>
        <p:txBody>
          <a:bodyPr wrap="square">
            <a:spAutoFit/>
          </a:bodyPr>
          <a:lstStyle/>
          <a:p>
            <a:pPr algn="ctr"/>
            <a:r>
              <a:rPr lang="en-US" sz="2400" b="1" i="1" dirty="0">
                <a:solidFill>
                  <a:schemeClr val="bg1"/>
                </a:solidFill>
                <a:effectLst>
                  <a:outerShdw blurRad="50800" dist="38100" dir="5400000" algn="t" rotWithShape="0">
                    <a:schemeClr val="tx2">
                      <a:lumMod val="50000"/>
                      <a:alpha val="40000"/>
                    </a:schemeClr>
                  </a:outerShdw>
                </a:effectLst>
              </a:rPr>
              <a:t>Agent Open House Saturday June 22</a:t>
            </a:r>
            <a:endParaRPr lang="en-US"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grpSp>
        <p:nvGrpSpPr>
          <p:cNvPr id="6" name="Group 5">
            <a:extLst>
              <a:ext uri="{FF2B5EF4-FFF2-40B4-BE49-F238E27FC236}">
                <a16:creationId xmlns:a16="http://schemas.microsoft.com/office/drawing/2014/main" id="{623F3ADB-6D75-4ECF-9317-927452672FB2}"/>
              </a:ext>
            </a:extLst>
          </p:cNvPr>
          <p:cNvGrpSpPr/>
          <p:nvPr/>
        </p:nvGrpSpPr>
        <p:grpSpPr>
          <a:xfrm>
            <a:off x="96144" y="8029604"/>
            <a:ext cx="7580113" cy="1060526"/>
            <a:chOff x="96144" y="4273474"/>
            <a:chExt cx="7580113" cy="1060526"/>
          </a:xfrm>
        </p:grpSpPr>
        <p:pic>
          <p:nvPicPr>
            <p:cNvPr id="9" name="Picture 8"/>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271860" y="4273474"/>
              <a:ext cx="1404397" cy="1053298"/>
            </a:xfrm>
            <a:prstGeom prst="rect">
              <a:avLst/>
            </a:prstGeom>
            <a:ln>
              <a:noFill/>
            </a:ln>
            <a:effectLst>
              <a:outerShdw blurRad="50800" dist="38100" dir="2700000" algn="tl" rotWithShape="0">
                <a:prstClr val="black">
                  <a:alpha val="40000"/>
                </a:prstClr>
              </a:outerShdw>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96144" y="4273474"/>
              <a:ext cx="1414035" cy="1060526"/>
            </a:xfrm>
            <a:prstGeom prst="rect">
              <a:avLst/>
            </a:prstGeom>
            <a:ln>
              <a:noFill/>
            </a:ln>
            <a:effectLst>
              <a:outerShdw blurRad="50800" dist="38100" dir="2700000" algn="tl"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643681" y="4273474"/>
              <a:ext cx="1411639" cy="1058729"/>
            </a:xfrm>
            <a:prstGeom prst="rect">
              <a:avLst/>
            </a:prstGeom>
            <a:ln>
              <a:noFill/>
            </a:ln>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D79128D9-ADB5-4A25-8955-BFEED7FA0D19}"/>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4733962" y="4273474"/>
              <a:ext cx="1404396" cy="1053297"/>
            </a:xfrm>
            <a:prstGeom prst="rect">
              <a:avLst/>
            </a:prstGeom>
            <a:ln>
              <a:noFill/>
            </a:ln>
            <a:effectLst>
              <a:outerShdw blurRad="50800" dist="38100" dir="2700000" algn="tl" rotWithShape="0">
                <a:prstClr val="black">
                  <a:alpha val="40000"/>
                </a:prstClr>
              </a:outerShdw>
            </a:effectLst>
          </p:spPr>
        </p:pic>
        <p:pic>
          <p:nvPicPr>
            <p:cNvPr id="28" name="Picture 27">
              <a:extLst>
                <a:ext uri="{FF2B5EF4-FFF2-40B4-BE49-F238E27FC236}">
                  <a16:creationId xmlns:a16="http://schemas.microsoft.com/office/drawing/2014/main" id="{F1408372-A779-4DC3-8E91-285A085FF526}"/>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3188822" y="4273474"/>
              <a:ext cx="1411638" cy="1058729"/>
            </a:xfrm>
            <a:prstGeom prst="rect">
              <a:avLst/>
            </a:prstGeom>
            <a:ln>
              <a:noFill/>
            </a:ln>
            <a:effectLst>
              <a:outerShdw blurRad="50800" dist="38100" dir="2700000" algn="tl" rotWithShape="0">
                <a:prstClr val="black">
                  <a:alpha val="40000"/>
                </a:prstClr>
              </a:outerShdw>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263</TotalTime>
  <Words>294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3174 Prevatt Court Maclaura Hall | Charleston, SC 29414 | MLS# 19016249 | $650,000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2019-06-15T21:49:17Z</dcterms:modified>
</cp:coreProperties>
</file>