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1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734" y="-54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8/26/2025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931091" y="630062"/>
            <a:ext cx="5841309" cy="389420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0" y="5279886"/>
            <a:ext cx="7777478" cy="2158032"/>
          </a:xfrm>
        </p:spPr>
        <p:txBody>
          <a:bodyPr anchor="ctr">
            <a:noAutofit/>
          </a:bodyPr>
          <a:lstStyle/>
          <a:p>
            <a:r>
              <a:rPr lang="en-US" sz="1050" dirty="0">
                <a:solidFill>
                  <a:srgbClr val="022169"/>
                </a:solidFill>
                <a:latin typeface="Open Sans" panose="020B0606030504020204" pitchFamily="34" charset="0"/>
                <a:ea typeface="Open Sans" panose="020B0606030504020204" pitchFamily="34" charset="0"/>
                <a:cs typeface="Open Sans" panose="020B0606030504020204" pitchFamily="34" charset="0"/>
              </a:rPr>
              <a:t>A Brand New Roof and Hot Water Tank installed! This home has 3-bedrooms, 2.5 baths, fenced back yard, 2 car garage and includes upgrades such as brand new carpet and vinyl flooring. The kitchen is fully outfitted with all new stainless steel appliances—including refrigerator, stove, microwave, washer, and dryer—making daily living a breeze. Whether you're a first-time buyer, relocating, or looking to upsize, this home is a standout value in the desirable Summerville area.</a:t>
            </a:r>
          </a:p>
          <a:p>
            <a:r>
              <a:rPr lang="en-US" sz="1050" dirty="0">
                <a:solidFill>
                  <a:srgbClr val="022169"/>
                </a:solidFill>
                <a:latin typeface="Open Sans" panose="020B0606030504020204" pitchFamily="34" charset="0"/>
                <a:ea typeface="Open Sans" panose="020B0606030504020204" pitchFamily="34" charset="0"/>
                <a:cs typeface="Open Sans" panose="020B0606030504020204" pitchFamily="34" charset="0"/>
              </a:rPr>
              <a:t>A conveniently located laundry area with a new washer and dryer and a stylish half-bath complete the first floor.</a:t>
            </a:r>
          </a:p>
          <a:p>
            <a:r>
              <a:rPr lang="en-US" sz="1050" dirty="0">
                <a:solidFill>
                  <a:srgbClr val="022169"/>
                </a:solidFill>
                <a:latin typeface="Open Sans" panose="020B0606030504020204" pitchFamily="34" charset="0"/>
                <a:ea typeface="Open Sans" panose="020B0606030504020204" pitchFamily="34" charset="0"/>
                <a:cs typeface="Open Sans" panose="020B0606030504020204" pitchFamily="34" charset="0"/>
              </a:rPr>
              <a:t>Upstairs, you'll find the spacious primary suite, featuring a relaxing garden tub in the en-suite bath. Two additional bedrooms and a second full bath offer plenty of space for family, guests, or a home office. Fresh carpeting upstairs and new luxury vinyl flooring in the kitchen and bathrooms add modern touches throughout. Outside, enjoy a beautifully landscaped front yard with outstanding curb appeal. The private backyard features a new vinyl fence, a cozy patio perfect for morning coffee or evening BBQs, and a detached 2-car garage for extra storage and parking.</a:t>
            </a:r>
          </a:p>
          <a:p>
            <a:r>
              <a:rPr lang="en-US" sz="1050" dirty="0">
                <a:solidFill>
                  <a:srgbClr val="022169"/>
                </a:solidFill>
                <a:latin typeface="Open Sans" panose="020B0606030504020204" pitchFamily="34" charset="0"/>
                <a:ea typeface="Open Sans" panose="020B0606030504020204" pitchFamily="34" charset="0"/>
                <a:cs typeface="Open Sans" panose="020B0606030504020204" pitchFamily="34" charset="0"/>
              </a:rPr>
              <a:t>Don't miss the opportunity to make this wonderful home yours! Schedule your showing today!</a:t>
            </a:r>
          </a:p>
        </p:txBody>
      </p:sp>
      <p:sp>
        <p:nvSpPr>
          <p:cNvPr id="2" name="Title 1"/>
          <p:cNvSpPr>
            <a:spLocks noGrp="1"/>
          </p:cNvSpPr>
          <p:nvPr>
            <p:ph type="ctrTitle"/>
          </p:nvPr>
        </p:nvSpPr>
        <p:spPr>
          <a:xfrm>
            <a:off x="0" y="0"/>
            <a:ext cx="7772400" cy="444863"/>
          </a:xfrm>
          <a:noFill/>
        </p:spPr>
        <p:txBody>
          <a:bodyPr anchor="ctr">
            <a:normAutofit fontScale="90000"/>
          </a:bodyPr>
          <a:lstStyle/>
          <a:p>
            <a:r>
              <a:rPr lang="en-US" sz="3600" dirty="0">
                <a:solidFill>
                  <a:schemeClr val="tx2"/>
                </a:solidFill>
                <a:latin typeface="Adobe Handwriting Frank" panose="03080402040302070206" pitchFamily="66" charset="0"/>
                <a:ea typeface="Rollerscript Smooth" panose="03050600040307000000" pitchFamily="66" charset="0"/>
                <a:cs typeface="Open Sans" panose="020B0606030504020204" pitchFamily="34" charset="0"/>
              </a:rPr>
              <a:t>PRICE REDUCED!</a:t>
            </a:r>
          </a:p>
        </p:txBody>
      </p:sp>
      <p:sp>
        <p:nvSpPr>
          <p:cNvPr id="4" name="Rectangle 3"/>
          <p:cNvSpPr/>
          <p:nvPr/>
        </p:nvSpPr>
        <p:spPr>
          <a:xfrm>
            <a:off x="-1" y="4572000"/>
            <a:ext cx="7772399" cy="707886"/>
          </a:xfrm>
          <a:prstGeom prst="rect">
            <a:avLst/>
          </a:prstGeom>
        </p:spPr>
        <p:txBody>
          <a:bodyPr wrap="square">
            <a:spAutoFit/>
          </a:bodyPr>
          <a:lstStyle/>
          <a:p>
            <a:pPr algn="ctr"/>
            <a:r>
              <a:rPr lang="en-US" sz="2400" dirty="0">
                <a:solidFill>
                  <a:srgbClr val="022169"/>
                </a:solidFill>
                <a:latin typeface="Open Sans" panose="020B0606030504020204" pitchFamily="34" charset="0"/>
                <a:ea typeface="Open Sans" panose="020B0606030504020204" pitchFamily="34" charset="0"/>
                <a:cs typeface="Open Sans" panose="020B0606030504020204" pitchFamily="34" charset="0"/>
              </a:rPr>
              <a:t>317 Pimpernel Street</a:t>
            </a:r>
          </a:p>
          <a:p>
            <a:pPr algn="ctr"/>
            <a:r>
              <a:rPr lang="nn-NO" sz="1600" dirty="0">
                <a:solidFill>
                  <a:srgbClr val="022169"/>
                </a:solidFill>
                <a:latin typeface="Open Sans" panose="020B0606030504020204" pitchFamily="34" charset="0"/>
                <a:ea typeface="Open Sans" panose="020B0606030504020204" pitchFamily="34" charset="0"/>
                <a:cs typeface="Open Sans" panose="020B0606030504020204" pitchFamily="34" charset="0"/>
              </a:rPr>
              <a:t>White Gables | Summerville, SC 29483 | MLS# 25011926 | $325,000</a:t>
            </a:r>
          </a:p>
        </p:txBody>
      </p:sp>
      <p:sp>
        <p:nvSpPr>
          <p:cNvPr id="5" name="Rectangle 4"/>
          <p:cNvSpPr/>
          <p:nvPr/>
        </p:nvSpPr>
        <p:spPr>
          <a:xfrm>
            <a:off x="2017474" y="8899111"/>
            <a:ext cx="3737452" cy="892552"/>
          </a:xfrm>
          <a:prstGeom prst="rect">
            <a:avLst/>
          </a:prstGeom>
        </p:spPr>
        <p:txBody>
          <a:bodyPr wrap="square">
            <a:spAutoFit/>
          </a:bodyPr>
          <a:lstStyle/>
          <a:p>
            <a:pPr algn="ctr"/>
            <a:r>
              <a:rPr lang="en-US" dirty="0">
                <a:solidFill>
                  <a:srgbClr val="022169"/>
                </a:solidFill>
                <a:latin typeface="Open Sans" panose="020B0606030504020204"/>
              </a:rPr>
              <a:t>Cathy Marshall</a:t>
            </a:r>
          </a:p>
          <a:p>
            <a:pPr algn="ctr"/>
            <a:r>
              <a:rPr lang="en-US" sz="1600" dirty="0">
                <a:solidFill>
                  <a:srgbClr val="022169"/>
                </a:solidFill>
                <a:latin typeface="Open Sans" panose="020B0606030504020204"/>
                <a:ea typeface="Open Sans" panose="020B0606030504020204" pitchFamily="34" charset="0"/>
                <a:cs typeface="Open Sans" panose="020B0606030504020204" pitchFamily="34" charset="0"/>
              </a:rPr>
              <a:t>843-609-5788</a:t>
            </a:r>
          </a:p>
          <a:p>
            <a:pPr algn="ctr"/>
            <a:r>
              <a:rPr lang="en-US" sz="1600" dirty="0">
                <a:solidFill>
                  <a:srgbClr val="022169"/>
                </a:solidFill>
                <a:latin typeface="Open Sans" panose="020B0606030504020204"/>
                <a:ea typeface="Open Sans" panose="020B0606030504020204" pitchFamily="34" charset="0"/>
                <a:cs typeface="Open Sans" panose="020B0606030504020204" pitchFamily="34" charset="0"/>
              </a:rPr>
              <a:t>cmarshallcatherine@gmail.com</a:t>
            </a:r>
          </a:p>
        </p:txBody>
      </p:sp>
      <p:grpSp>
        <p:nvGrpSpPr>
          <p:cNvPr id="8" name="Group 7"/>
          <p:cNvGrpSpPr/>
          <p:nvPr/>
        </p:nvGrpSpPr>
        <p:grpSpPr>
          <a:xfrm>
            <a:off x="5945156" y="8819196"/>
            <a:ext cx="1821180" cy="1175653"/>
            <a:chOff x="5943600" y="8842315"/>
            <a:chExt cx="1821180" cy="1175653"/>
          </a:xfrm>
        </p:grpSpPr>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6173078" y="8842315"/>
              <a:ext cx="1362224" cy="7652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5943600" y="9602470"/>
              <a:ext cx="1821180" cy="415498"/>
            </a:xfrm>
            <a:prstGeom prst="rect">
              <a:avLst/>
            </a:prstGeom>
          </p:spPr>
          <p:txBody>
            <a:bodyPr wrap="square">
              <a:spAutoFit/>
            </a:bodyPr>
            <a:lstStyle/>
            <a:p>
              <a:pPr algn="ctr"/>
              <a:r>
                <a:rPr lang="en-US" sz="700" dirty="0">
                  <a:solidFill>
                    <a:srgbClr val="022169"/>
                  </a:solidFill>
                  <a:latin typeface="Open Sans" panose="020B0606030504020204" pitchFamily="34" charset="0"/>
                  <a:ea typeface="Open Sans" panose="020B0606030504020204" pitchFamily="34" charset="0"/>
                  <a:cs typeface="Open Sans" panose="020B0606030504020204" pitchFamily="34" charset="0"/>
                </a:rPr>
                <a:t>Coldwell Banker Realty</a:t>
              </a:r>
            </a:p>
            <a:p>
              <a:pPr algn="ctr"/>
              <a:r>
                <a:rPr lang="en-US" sz="700" dirty="0">
                  <a:solidFill>
                    <a:srgbClr val="022169"/>
                  </a:solidFill>
                  <a:latin typeface="Open Sans" panose="020B0606030504020204" pitchFamily="34" charset="0"/>
                  <a:ea typeface="Open Sans" panose="020B0606030504020204" pitchFamily="34" charset="0"/>
                  <a:cs typeface="Open Sans" panose="020B0606030504020204" pitchFamily="34" charset="0"/>
                </a:rPr>
                <a:t>201 Sigma Dr | Ste 120</a:t>
              </a:r>
            </a:p>
            <a:p>
              <a:pPr algn="ctr"/>
              <a:r>
                <a:rPr lang="en-US" sz="700" dirty="0">
                  <a:solidFill>
                    <a:srgbClr val="022169"/>
                  </a:solidFill>
                  <a:latin typeface="Open Sans" panose="020B0606030504020204" pitchFamily="34" charset="0"/>
                  <a:ea typeface="Open Sans" panose="020B0606030504020204" pitchFamily="34" charset="0"/>
                  <a:cs typeface="Open Sans" panose="020B0606030504020204" pitchFamily="34" charset="0"/>
                </a:rPr>
                <a:t>Summerville, SC 29486</a:t>
              </a:r>
            </a:p>
          </p:txBody>
        </p:sp>
      </p:grpSp>
      <p:pic>
        <p:nvPicPr>
          <p:cNvPr id="9" name="Picture 3">
            <a:extLst>
              <a:ext uri="{FF2B5EF4-FFF2-40B4-BE49-F238E27FC236}">
                <a16:creationId xmlns:a16="http://schemas.microsoft.com/office/drawing/2014/main" id="{766BD634-42CD-6544-25BA-B4D827266FA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926" y="630062"/>
            <a:ext cx="1777936" cy="1185291"/>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a:extLst>
              <a:ext uri="{FF2B5EF4-FFF2-40B4-BE49-F238E27FC236}">
                <a16:creationId xmlns:a16="http://schemas.microsoft.com/office/drawing/2014/main" id="{EB49BA9B-81BA-5B80-548C-9DF3674027D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3337742"/>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3" name="Picture 3">
            <a:extLst>
              <a:ext uri="{FF2B5EF4-FFF2-40B4-BE49-F238E27FC236}">
                <a16:creationId xmlns:a16="http://schemas.microsoft.com/office/drawing/2014/main" id="{87D9767A-4F5E-15EC-8190-7DEC553B32B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1983285"/>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4" name="Picture 3">
            <a:extLst>
              <a:ext uri="{FF2B5EF4-FFF2-40B4-BE49-F238E27FC236}">
                <a16:creationId xmlns:a16="http://schemas.microsoft.com/office/drawing/2014/main" id="{35100C6C-54D1-4616-A196-7CA477C4F2A6}"/>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0" y="7442849"/>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3">
            <a:extLst>
              <a:ext uri="{FF2B5EF4-FFF2-40B4-BE49-F238E27FC236}">
                <a16:creationId xmlns:a16="http://schemas.microsoft.com/office/drawing/2014/main" id="{C71C101B-B318-7915-86F2-6B31B3FE88F2}"/>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997537" y="7437918"/>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3">
            <a:extLst>
              <a:ext uri="{FF2B5EF4-FFF2-40B4-BE49-F238E27FC236}">
                <a16:creationId xmlns:a16="http://schemas.microsoft.com/office/drawing/2014/main" id="{75367D24-35EE-FA8F-DF9A-8095EFAE7509}"/>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995074" y="7437918"/>
            <a:ext cx="1779789"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a:extLst>
              <a:ext uri="{FF2B5EF4-FFF2-40B4-BE49-F238E27FC236}">
                <a16:creationId xmlns:a16="http://schemas.microsoft.com/office/drawing/2014/main" id="{54D91C6E-BABB-38E3-259D-4BFCCB6AC5A3}"/>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5993538" y="7437918"/>
            <a:ext cx="1777935"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7" name="Picture 16">
            <a:extLst>
              <a:ext uri="{FF2B5EF4-FFF2-40B4-BE49-F238E27FC236}">
                <a16:creationId xmlns:a16="http://schemas.microsoft.com/office/drawing/2014/main" id="{F13D2527-8EDF-993A-3B96-F3CDB9643B0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29281" y="8784774"/>
            <a:ext cx="1121226" cy="1121226"/>
          </a:xfrm>
          <a:prstGeom prst="rect">
            <a:avLst/>
          </a:prstGeom>
        </p:spPr>
      </p:pic>
      <p:sp>
        <p:nvSpPr>
          <p:cNvPr id="7" name="Title 1">
            <a:extLst>
              <a:ext uri="{FF2B5EF4-FFF2-40B4-BE49-F238E27FC236}">
                <a16:creationId xmlns:a16="http://schemas.microsoft.com/office/drawing/2014/main" id="{E5FB0F40-F18F-DCC3-85C8-5435F389B6D0}"/>
              </a:ext>
            </a:extLst>
          </p:cNvPr>
          <p:cNvSpPr txBox="1">
            <a:spLocks/>
          </p:cNvSpPr>
          <p:nvPr/>
        </p:nvSpPr>
        <p:spPr>
          <a:xfrm>
            <a:off x="463" y="4267200"/>
            <a:ext cx="1778863" cy="257068"/>
          </a:xfrm>
          <a:prstGeom prst="rect">
            <a:avLst/>
          </a:prstGeom>
          <a:noFill/>
        </p:spPr>
        <p:txBody>
          <a:bodyPr vert="horz" lIns="101882" tIns="50941" rIns="101882" bIns="50941" rtlCol="0" anchor="ctr">
            <a:normAutofit fontScale="97500"/>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900" dirty="0">
                <a:solidFill>
                  <a:schemeClr val="bg1"/>
                </a:solidFill>
                <a:effectLst>
                  <a:outerShdw blurRad="38100" dist="38100" dir="2700000" algn="tl">
                    <a:srgbClr val="000000">
                      <a:alpha val="43137"/>
                    </a:srgbClr>
                  </a:outerShdw>
                </a:effectLst>
                <a:latin typeface="Adobe Handwriting Frank" panose="03080402040302070206" pitchFamily="66" charset="0"/>
                <a:ea typeface="Rollerscript Smooth" panose="03050600040307000000" pitchFamily="66" charset="0"/>
                <a:cs typeface="Open Sans" panose="020B0606030504020204" pitchFamily="34" charset="0"/>
              </a:rPr>
              <a:t>Virtually Staged</a:t>
            </a:r>
          </a:p>
        </p:txBody>
      </p:sp>
      <p:sp>
        <p:nvSpPr>
          <p:cNvPr id="11" name="Title 1">
            <a:extLst>
              <a:ext uri="{FF2B5EF4-FFF2-40B4-BE49-F238E27FC236}">
                <a16:creationId xmlns:a16="http://schemas.microsoft.com/office/drawing/2014/main" id="{0CD3467F-CF94-FE7C-3848-49B00DBF29FC}"/>
              </a:ext>
            </a:extLst>
          </p:cNvPr>
          <p:cNvSpPr txBox="1">
            <a:spLocks/>
          </p:cNvSpPr>
          <p:nvPr/>
        </p:nvSpPr>
        <p:spPr>
          <a:xfrm>
            <a:off x="463" y="1558285"/>
            <a:ext cx="1778863" cy="257068"/>
          </a:xfrm>
          <a:prstGeom prst="rect">
            <a:avLst/>
          </a:prstGeom>
          <a:noFill/>
        </p:spPr>
        <p:txBody>
          <a:bodyPr vert="horz" lIns="101882" tIns="50941" rIns="101882" bIns="50941" rtlCol="0" anchor="ctr">
            <a:normAutofit fontScale="97500"/>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900" dirty="0">
                <a:solidFill>
                  <a:schemeClr val="bg1"/>
                </a:solidFill>
                <a:effectLst>
                  <a:outerShdw blurRad="38100" dist="38100" dir="2700000" algn="tl">
                    <a:srgbClr val="000000">
                      <a:alpha val="43137"/>
                    </a:srgbClr>
                  </a:outerShdw>
                </a:effectLst>
                <a:latin typeface="Adobe Handwriting Frank" panose="03080402040302070206" pitchFamily="66" charset="0"/>
                <a:ea typeface="Rollerscript Smooth" panose="03050600040307000000" pitchFamily="66" charset="0"/>
                <a:cs typeface="Open Sans" panose="020B0606030504020204" pitchFamily="34" charset="0"/>
              </a:rPr>
              <a:t>Virtually Staged</a:t>
            </a:r>
          </a:p>
        </p:txBody>
      </p:sp>
    </p:spTree>
    <p:extLst>
      <p:ext uri="{BB962C8B-B14F-4D97-AF65-F5344CB8AC3E}">
        <p14:creationId xmlns:p14="http://schemas.microsoft.com/office/powerpoint/2010/main" val="58582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276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Calibri</vt:lpstr>
      <vt:lpstr>Open Sans</vt:lpstr>
      <vt:lpstr>Office Theme</vt:lpstr>
      <vt:lpstr>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2025-08-26T16:46:55Z</dcterms:modified>
</cp:coreProperties>
</file>