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7772400" cy="10058400"/>
  <p:notesSz cx="6858000" cy="9144000"/>
  <p:defaultTex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51" d="100"/>
          <a:sy n="51" d="100"/>
        </p:scale>
        <p:origin x="2628" y="90"/>
      </p:cViewPr>
      <p:guideLst>
        <p:guide orient="horz" pos="3168"/>
        <p:guide pos="244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3124626"/>
            <a:ext cx="6606540" cy="2156036"/>
          </a:xfrm>
        </p:spPr>
        <p:txBody>
          <a:bodyPr/>
          <a:lstStyle/>
          <a:p>
            <a:r>
              <a:rPr lang="en-US" smtClean="0"/>
              <a:t>Click to edit Master title style</a:t>
            </a:r>
            <a:endParaRPr lang="en-US"/>
          </a:p>
        </p:txBody>
      </p:sp>
      <p:sp>
        <p:nvSpPr>
          <p:cNvPr id="3" name="Subtitle 2"/>
          <p:cNvSpPr>
            <a:spLocks noGrp="1"/>
          </p:cNvSpPr>
          <p:nvPr>
            <p:ph type="subTitle" idx="1"/>
          </p:nvPr>
        </p:nvSpPr>
        <p:spPr>
          <a:xfrm>
            <a:off x="1165860" y="5699760"/>
            <a:ext cx="5440680" cy="2570480"/>
          </a:xfrm>
        </p:spPr>
        <p:txBody>
          <a:bodyPr/>
          <a:lstStyle>
            <a:lvl1pPr marL="0" indent="0" algn="ctr">
              <a:buNone/>
              <a:defRPr>
                <a:solidFill>
                  <a:schemeClr val="tx1">
                    <a:tint val="75000"/>
                  </a:schemeClr>
                </a:solidFill>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34990" y="402804"/>
            <a:ext cx="1748790" cy="858223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8620" y="402804"/>
            <a:ext cx="5116830" cy="858223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4"/>
            <a:ext cx="6606540" cy="1997710"/>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613966" y="4263180"/>
            <a:ext cx="6606540" cy="2200274"/>
          </a:xfrm>
        </p:spPr>
        <p:txBody>
          <a:bodyPr anchor="b"/>
          <a:lstStyle>
            <a:lvl1pPr marL="0" indent="0">
              <a:buNone/>
              <a:defRPr sz="2200">
                <a:solidFill>
                  <a:schemeClr val="tx1">
                    <a:tint val="75000"/>
                  </a:schemeClr>
                </a:solidFill>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8620" y="2346962"/>
            <a:ext cx="3432810" cy="6638079"/>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950970" y="2346962"/>
            <a:ext cx="3432810" cy="6638079"/>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8620" y="2251499"/>
            <a:ext cx="3434160" cy="938318"/>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388620" y="3189817"/>
            <a:ext cx="3434160" cy="5795222"/>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48272" y="2251499"/>
            <a:ext cx="3435508" cy="938318"/>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3948272" y="3189817"/>
            <a:ext cx="3435508" cy="5795222"/>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9/22/2015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9/22/2015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1" y="400474"/>
            <a:ext cx="2557066" cy="170434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038793" y="400474"/>
            <a:ext cx="4344988" cy="8584566"/>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8621" y="2104814"/>
            <a:ext cx="2557066" cy="6880226"/>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1"/>
            <a:ext cx="4663440" cy="831216"/>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523445" y="898736"/>
            <a:ext cx="4663440" cy="60350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endParaRPr lang="en-US"/>
          </a:p>
        </p:txBody>
      </p:sp>
      <p:sp>
        <p:nvSpPr>
          <p:cNvPr id="4" name="Text Placeholder 3"/>
          <p:cNvSpPr>
            <a:spLocks noGrp="1"/>
          </p:cNvSpPr>
          <p:nvPr>
            <p:ph type="body" sz="half" idx="2"/>
          </p:nvPr>
        </p:nvSpPr>
        <p:spPr>
          <a:xfrm>
            <a:off x="1523445" y="7872097"/>
            <a:ext cx="4663440" cy="1180464"/>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620" y="402802"/>
            <a:ext cx="6995160" cy="1676400"/>
          </a:xfrm>
          <a:prstGeom prst="rect">
            <a:avLst/>
          </a:prstGeom>
        </p:spPr>
        <p:txBody>
          <a:bodyPr vert="horz" lIns="101882" tIns="50941" rIns="101882" bIns="5094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88620" y="2346962"/>
            <a:ext cx="6995160" cy="6638079"/>
          </a:xfrm>
          <a:prstGeom prst="rect">
            <a:avLst/>
          </a:prstGeom>
        </p:spPr>
        <p:txBody>
          <a:bodyPr vert="horz" lIns="101882" tIns="50941" rIns="101882" bIns="5094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88620" y="9322648"/>
            <a:ext cx="1813560" cy="535516"/>
          </a:xfrm>
          <a:prstGeom prst="rect">
            <a:avLst/>
          </a:prstGeom>
        </p:spPr>
        <p:txBody>
          <a:bodyPr vert="horz" lIns="101882" tIns="50941" rIns="101882" bIns="50941" rtlCol="0" anchor="ctr"/>
          <a:lstStyle>
            <a:lvl1pPr algn="l">
              <a:defRPr sz="1300">
                <a:solidFill>
                  <a:schemeClr val="tx1">
                    <a:tint val="75000"/>
                  </a:schemeClr>
                </a:solidFill>
              </a:defRPr>
            </a:lvl1pPr>
          </a:lstStyle>
          <a:p>
            <a:fld id="{1D8BD707-D9CF-40AE-B4C6-C98DA3205C09}" type="datetimeFigureOut">
              <a:rPr lang="en-US" smtClean="0"/>
              <a:pPr/>
              <a:t>9/22/2015</a:t>
            </a:fld>
            <a:endParaRPr lang="en-US"/>
          </a:p>
        </p:txBody>
      </p:sp>
      <p:sp>
        <p:nvSpPr>
          <p:cNvPr id="5" name="Footer Placeholder 4"/>
          <p:cNvSpPr>
            <a:spLocks noGrp="1"/>
          </p:cNvSpPr>
          <p:nvPr>
            <p:ph type="ftr" sz="quarter" idx="3"/>
          </p:nvPr>
        </p:nvSpPr>
        <p:spPr>
          <a:xfrm>
            <a:off x="2655570" y="9322648"/>
            <a:ext cx="2461260" cy="535516"/>
          </a:xfrm>
          <a:prstGeom prst="rect">
            <a:avLst/>
          </a:prstGeom>
        </p:spPr>
        <p:txBody>
          <a:bodyPr vert="horz" lIns="101882" tIns="50941" rIns="101882" bIns="50941" rtlCol="0" anchor="ctr"/>
          <a:lstStyle>
            <a:lvl1pPr algn="ctr">
              <a:defRPr sz="1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570220" y="9322648"/>
            <a:ext cx="1813560" cy="535516"/>
          </a:xfrm>
          <a:prstGeom prst="rect">
            <a:avLst/>
          </a:prstGeom>
        </p:spPr>
        <p:txBody>
          <a:bodyPr vert="horz" lIns="101882" tIns="50941" rIns="101882" bIns="50941" rtlCol="0" anchor="ctr"/>
          <a:lstStyle>
            <a:lvl1pPr algn="r">
              <a:defRPr sz="13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18824" rtl="0" eaLnBrk="1" latinLnBrk="0" hangingPunct="1">
        <a:spcBef>
          <a:spcPct val="0"/>
        </a:spcBef>
        <a:buNone/>
        <a:defRPr sz="4900" kern="1200">
          <a:solidFill>
            <a:schemeClr val="tx1"/>
          </a:solidFill>
          <a:latin typeface="+mj-lt"/>
          <a:ea typeface="+mj-ea"/>
          <a:cs typeface="+mj-cs"/>
        </a:defRPr>
      </a:lvl1pPr>
    </p:titleStyle>
    <p:bodyStyle>
      <a:lvl1pPr marL="382059" indent="-382059" algn="l" defTabSz="1018824"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27795" indent="-318383" algn="l" defTabSz="1018824"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73531" indent="-254706" algn="l" defTabSz="1018824"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782943"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92355"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801767"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2"/>
            <a:ext cx="7772400" cy="621355"/>
          </a:xfrm>
          <a:noFill/>
        </p:spPr>
        <p:txBody>
          <a:bodyPr anchor="t">
            <a:normAutofit/>
          </a:bodyPr>
          <a:lstStyle/>
          <a:p>
            <a:r>
              <a:rPr lang="en-US" sz="2600" dirty="0" smtClean="0">
                <a:solidFill>
                  <a:schemeClr val="accent1"/>
                </a:solidFill>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t>Folly Beach Residence </a:t>
            </a:r>
            <a:r>
              <a:rPr lang="en-US" sz="2600" dirty="0">
                <a:solidFill>
                  <a:schemeClr val="accent1"/>
                </a:solidFill>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t>with Great Rental Income! </a:t>
            </a:r>
          </a:p>
        </p:txBody>
      </p:sp>
      <p:sp>
        <p:nvSpPr>
          <p:cNvPr id="3" name="Subtitle 2"/>
          <p:cNvSpPr>
            <a:spLocks noGrp="1"/>
          </p:cNvSpPr>
          <p:nvPr>
            <p:ph type="subTitle" idx="1"/>
          </p:nvPr>
        </p:nvSpPr>
        <p:spPr>
          <a:xfrm>
            <a:off x="-2" y="3638569"/>
            <a:ext cx="7772402" cy="2987846"/>
          </a:xfrm>
        </p:spPr>
        <p:txBody>
          <a:bodyPr anchor="ctr">
            <a:noAutofit/>
          </a:bodyPr>
          <a:lstStyle/>
          <a:p>
            <a:r>
              <a:rPr lang="en-US" sz="1600" dirty="0">
                <a:latin typeface="Adobe Caslon Pro" pitchFamily="18" charset="0"/>
              </a:rPr>
              <a:t>Folly Beach Elevated Home on the desired quiet Tropical Paradise West Side of the Island. THIS IS THE LOWEST PRICED PER SQUARE FOOT SINGLE FAMILY HOME ON THE BEACH! Recently renovated, this home is on a gorgeous lot backing up to the Marsh. ONLY 3 BLOCKS TO THE OCEAN! </a:t>
            </a:r>
            <a:endParaRPr lang="en-US" sz="1600" dirty="0" smtClean="0">
              <a:latin typeface="Adobe Caslon Pro" pitchFamily="18" charset="0"/>
            </a:endParaRPr>
          </a:p>
          <a:p>
            <a:r>
              <a:rPr lang="en-US" sz="1600" dirty="0" smtClean="0">
                <a:latin typeface="Adobe Caslon Pro" pitchFamily="18" charset="0"/>
              </a:rPr>
              <a:t>There </a:t>
            </a:r>
            <a:r>
              <a:rPr lang="en-US" sz="1600" dirty="0">
                <a:latin typeface="Adobe Caslon Pro" pitchFamily="18" charset="0"/>
              </a:rPr>
              <a:t>is loads of privacy and multiple possibilities to creating a personal 2ND home supplemented by rentals or a full- time residence. 4 separate decks and porches make this a comfortable home for </a:t>
            </a:r>
            <a:r>
              <a:rPr lang="en-US" sz="1600" dirty="0" smtClean="0">
                <a:latin typeface="Adobe Caslon Pro" pitchFamily="18" charset="0"/>
              </a:rPr>
              <a:t>entertaining </a:t>
            </a:r>
            <a:r>
              <a:rPr lang="en-US" sz="1600" dirty="0">
                <a:latin typeface="Adobe Caslon Pro" pitchFamily="18" charset="0"/>
              </a:rPr>
              <a:t>too</a:t>
            </a:r>
            <a:r>
              <a:rPr lang="en-US" sz="1600" dirty="0" smtClean="0">
                <a:latin typeface="Adobe Caslon Pro" pitchFamily="18" charset="0"/>
              </a:rPr>
              <a:t>!</a:t>
            </a:r>
          </a:p>
          <a:p>
            <a:r>
              <a:rPr lang="en-US" sz="1600" dirty="0" smtClean="0">
                <a:latin typeface="Adobe Caslon Pro" pitchFamily="18" charset="0"/>
              </a:rPr>
              <a:t>All </a:t>
            </a:r>
            <a:r>
              <a:rPr lang="en-US" sz="1600" dirty="0">
                <a:latin typeface="Adobe Caslon Pro" pitchFamily="18" charset="0"/>
              </a:rPr>
              <a:t>new interiors on both levels. If you want quiet peaceful Island living just 3 blocks from the bustling CENTER STEET restaurant scene, this is it. Downstairs contains large finished rooms with 10 foot ceilings and beautiful views, well-suited for a home office, gym, or art studio!</a:t>
            </a:r>
            <a:endParaRPr lang="en-US" sz="1600" dirty="0">
              <a:latin typeface="Adobe Caslon Pro"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17387" y="9228910"/>
            <a:ext cx="616914" cy="8046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8101" y="9231869"/>
            <a:ext cx="534352" cy="8017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0" y="9264141"/>
            <a:ext cx="7772399" cy="769441"/>
          </a:xfrm>
          <a:prstGeom prst="rect">
            <a:avLst/>
          </a:prstGeom>
        </p:spPr>
        <p:txBody>
          <a:bodyPr wrap="square">
            <a:spAutoFit/>
          </a:bodyPr>
          <a:lstStyle/>
          <a:p>
            <a:pPr algn="ctr"/>
            <a:r>
              <a:rPr lang="en-US" dirty="0">
                <a:latin typeface="Adobe Caslon Pro" pitchFamily="18" charset="0"/>
              </a:rPr>
              <a:t>Ellen </a:t>
            </a:r>
            <a:r>
              <a:rPr lang="en-US" dirty="0" smtClean="0">
                <a:latin typeface="Adobe Caslon Pro" pitchFamily="18" charset="0"/>
              </a:rPr>
              <a:t>Murray</a:t>
            </a:r>
            <a:endParaRPr lang="en-US" dirty="0">
              <a:latin typeface="Adobe Caslon Pro" pitchFamily="18" charset="0"/>
            </a:endParaRPr>
          </a:p>
          <a:p>
            <a:pPr algn="ctr"/>
            <a:r>
              <a:rPr lang="en-US" sz="1200" dirty="0" smtClean="0">
                <a:latin typeface="Adobe Caslon Pro" pitchFamily="18" charset="0"/>
              </a:rPr>
              <a:t>843 813-2006</a:t>
            </a:r>
          </a:p>
          <a:p>
            <a:pPr algn="ctr"/>
            <a:r>
              <a:rPr lang="en-US" sz="1200" dirty="0">
                <a:latin typeface="Adobe Caslon Pro" pitchFamily="18" charset="0"/>
              </a:rPr>
              <a:t>chaspremierprop@bellsouth.net</a:t>
            </a:r>
          </a:p>
        </p:txBody>
      </p:sp>
      <p:sp>
        <p:nvSpPr>
          <p:cNvPr id="17" name="Rectangle 16"/>
          <p:cNvSpPr/>
          <p:nvPr/>
        </p:nvSpPr>
        <p:spPr>
          <a:xfrm>
            <a:off x="8382000" y="8458200"/>
            <a:ext cx="2543175" cy="415498"/>
          </a:xfrm>
          <a:prstGeom prst="rect">
            <a:avLst/>
          </a:prstGeom>
        </p:spPr>
        <p:txBody>
          <a:bodyPr wrap="square">
            <a:spAutoFit/>
          </a:bodyPr>
          <a:lstStyle/>
          <a:p>
            <a:pPr algn="ctr"/>
            <a:r>
              <a:rPr lang="en-US" sz="700" dirty="0">
                <a:latin typeface="Adobe Caslon Pro" pitchFamily="18" charset="0"/>
              </a:rPr>
              <a:t>Handsome Properties, </a:t>
            </a:r>
            <a:r>
              <a:rPr lang="en-US" sz="700" dirty="0" smtClean="0">
                <a:latin typeface="Adobe Caslon Pro" pitchFamily="18" charset="0"/>
              </a:rPr>
              <a:t>Inc</a:t>
            </a:r>
            <a:br>
              <a:rPr lang="en-US" sz="700" dirty="0" smtClean="0">
                <a:latin typeface="Adobe Caslon Pro" pitchFamily="18" charset="0"/>
              </a:rPr>
            </a:br>
            <a:r>
              <a:rPr lang="en-US" sz="700" dirty="0" smtClean="0">
                <a:latin typeface="Adobe Caslon Pro" pitchFamily="18" charset="0"/>
              </a:rPr>
              <a:t>53 </a:t>
            </a:r>
            <a:r>
              <a:rPr lang="en-US" sz="700" dirty="0">
                <a:latin typeface="Adobe Caslon Pro" pitchFamily="18" charset="0"/>
              </a:rPr>
              <a:t>Broad </a:t>
            </a:r>
            <a:r>
              <a:rPr lang="en-US" sz="700" dirty="0" smtClean="0">
                <a:latin typeface="Adobe Caslon Pro" pitchFamily="18" charset="0"/>
              </a:rPr>
              <a:t>St </a:t>
            </a:r>
            <a:r>
              <a:rPr lang="en-US" sz="700" dirty="0">
                <a:latin typeface="Adobe Caslon Pro" pitchFamily="18" charset="0"/>
              </a:rPr>
              <a:t/>
            </a:r>
            <a:br>
              <a:rPr lang="en-US" sz="700" dirty="0">
                <a:latin typeface="Adobe Caslon Pro" pitchFamily="18" charset="0"/>
              </a:rPr>
            </a:br>
            <a:r>
              <a:rPr lang="en-US" sz="700" dirty="0" smtClean="0">
                <a:latin typeface="Adobe Caslon Pro" pitchFamily="18" charset="0"/>
              </a:rPr>
              <a:t>Charleston</a:t>
            </a:r>
            <a:r>
              <a:rPr lang="en-US" sz="700" dirty="0">
                <a:latin typeface="Adobe Caslon Pro" pitchFamily="18" charset="0"/>
              </a:rPr>
              <a:t>, SC 29401</a:t>
            </a:r>
          </a:p>
        </p:txBody>
      </p:sp>
      <p:sp>
        <p:nvSpPr>
          <p:cNvPr id="19" name="Rectangle 18"/>
          <p:cNvSpPr/>
          <p:nvPr/>
        </p:nvSpPr>
        <p:spPr>
          <a:xfrm>
            <a:off x="-1" y="662290"/>
            <a:ext cx="7772400" cy="338554"/>
          </a:xfrm>
          <a:prstGeom prst="rect">
            <a:avLst/>
          </a:prstGeom>
        </p:spPr>
        <p:txBody>
          <a:bodyPr wrap="square">
            <a:spAutoFit/>
          </a:bodyPr>
          <a:lstStyle/>
          <a:p>
            <a:pPr algn="ctr"/>
            <a:r>
              <a:rPr lang="en-US" sz="1600" dirty="0">
                <a:solidFill>
                  <a:schemeClr val="accent1"/>
                </a:solidFill>
                <a:effectLst>
                  <a:outerShdw blurRad="38100" dist="38100" dir="2700000" algn="tl">
                    <a:srgbClr val="000000">
                      <a:alpha val="43137"/>
                    </a:srgbClr>
                  </a:outerShdw>
                </a:effectLst>
                <a:latin typeface="Adobe Caslon Pro" pitchFamily="18" charset="0"/>
              </a:rPr>
              <a:t>318 W Indian </a:t>
            </a:r>
            <a:r>
              <a:rPr lang="en-US" sz="1600" dirty="0" smtClean="0">
                <a:solidFill>
                  <a:schemeClr val="accent1"/>
                </a:solidFill>
                <a:effectLst>
                  <a:outerShdw blurRad="38100" dist="38100" dir="2700000" algn="tl">
                    <a:srgbClr val="000000">
                      <a:alpha val="43137"/>
                    </a:srgbClr>
                  </a:outerShdw>
                </a:effectLst>
                <a:latin typeface="Adobe Caslon Pro" pitchFamily="18" charset="0"/>
              </a:rPr>
              <a:t>Avenue ~ MLS# </a:t>
            </a:r>
            <a:r>
              <a:rPr lang="en-US" sz="1600" dirty="0" smtClean="0">
                <a:solidFill>
                  <a:schemeClr val="accent1"/>
                </a:solidFill>
                <a:effectLst>
                  <a:outerShdw blurRad="38100" dist="38100" dir="2700000" algn="tl">
                    <a:srgbClr val="000000">
                      <a:alpha val="43137"/>
                    </a:srgbClr>
                  </a:outerShdw>
                </a:effectLst>
                <a:latin typeface="Adobe Caslon Pro" pitchFamily="18" charset="0"/>
              </a:rPr>
              <a:t>15024890 ~ </a:t>
            </a:r>
            <a:r>
              <a:rPr lang="en-US" sz="1600" dirty="0" smtClean="0">
                <a:solidFill>
                  <a:schemeClr val="accent1"/>
                </a:solidFill>
                <a:effectLst>
                  <a:outerShdw blurRad="38100" dist="38100" dir="2700000" algn="tl">
                    <a:srgbClr val="000000">
                      <a:alpha val="43137"/>
                    </a:srgbClr>
                  </a:outerShdw>
                </a:effectLst>
                <a:latin typeface="Adobe Caslon Pro" pitchFamily="18" charset="0"/>
              </a:rPr>
              <a:t>$</a:t>
            </a:r>
            <a:r>
              <a:rPr lang="en-US" sz="1600" dirty="0" smtClean="0">
                <a:solidFill>
                  <a:schemeClr val="accent1"/>
                </a:solidFill>
                <a:effectLst>
                  <a:outerShdw blurRad="38100" dist="38100" dir="2700000" algn="tl">
                    <a:srgbClr val="000000">
                      <a:alpha val="43137"/>
                    </a:srgbClr>
                  </a:outerShdw>
                </a:effectLst>
                <a:latin typeface="Adobe Caslon Pro" pitchFamily="18" charset="0"/>
              </a:rPr>
              <a:t>519,000</a:t>
            </a:r>
            <a:endParaRPr lang="en-US" sz="1600" dirty="0" smtClean="0">
              <a:solidFill>
                <a:schemeClr val="accent1"/>
              </a:solidFill>
              <a:effectLst>
                <a:outerShdw blurRad="38100" dist="38100" dir="2700000" algn="tl">
                  <a:srgbClr val="000000">
                    <a:alpha val="43137"/>
                  </a:srgbClr>
                </a:outerShdw>
              </a:effectLst>
              <a:latin typeface="Adobe Caslon Pro" pitchFamily="18" charset="0"/>
            </a:endParaRPr>
          </a:p>
        </p:txBody>
      </p:sp>
      <p:grpSp>
        <p:nvGrpSpPr>
          <p:cNvPr id="6" name="Group 5"/>
          <p:cNvGrpSpPr/>
          <p:nvPr/>
        </p:nvGrpSpPr>
        <p:grpSpPr>
          <a:xfrm>
            <a:off x="-1" y="1041777"/>
            <a:ext cx="7772401" cy="2555859"/>
            <a:chOff x="-1" y="983314"/>
            <a:chExt cx="7772401" cy="2555859"/>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983581"/>
              <a:ext cx="3840480" cy="2555329"/>
            </a:xfrm>
            <a:prstGeom prst="rect">
              <a:avLst/>
            </a:prstGeom>
            <a:ln>
              <a:solidFill>
                <a:schemeClr val="bg1"/>
              </a:solidFill>
            </a:ln>
            <a:effectLst>
              <a:outerShdw blurRad="76200" sx="102000" sy="102000" algn="ctr" rotWithShape="0">
                <a:schemeClr val="bg1">
                  <a:lumMod val="50000"/>
                  <a:alpha val="25000"/>
                </a:schemeClr>
              </a:outerShdw>
            </a:effectLst>
          </p:spPr>
        </p:pic>
        <p:pic>
          <p:nvPicPr>
            <p:cNvPr id="18" name="Picture 17"/>
            <p:cNvPicPr>
              <a:picLocks noChangeAspect="1"/>
            </p:cNvPicPr>
            <p:nvPr/>
          </p:nvPicPr>
          <p:blipFill>
            <a:blip r:embed="rId5"/>
            <a:stretch>
              <a:fillRect/>
            </a:stretch>
          </p:blipFill>
          <p:spPr>
            <a:xfrm>
              <a:off x="3931920" y="983314"/>
              <a:ext cx="3840480" cy="2555859"/>
            </a:xfrm>
            <a:prstGeom prst="rect">
              <a:avLst/>
            </a:prstGeom>
            <a:ln>
              <a:solidFill>
                <a:schemeClr val="bg1"/>
              </a:solidFill>
            </a:ln>
            <a:effectLst>
              <a:outerShdw blurRad="76200" sx="102000" sy="102000" algn="ctr" rotWithShape="0">
                <a:schemeClr val="bg1">
                  <a:lumMod val="50000"/>
                  <a:alpha val="25000"/>
                </a:schemeClr>
              </a:outerShdw>
            </a:effectLst>
          </p:spPr>
        </p:pic>
      </p:grpSp>
      <p:grpSp>
        <p:nvGrpSpPr>
          <p:cNvPr id="5" name="Group 4"/>
          <p:cNvGrpSpPr/>
          <p:nvPr/>
        </p:nvGrpSpPr>
        <p:grpSpPr>
          <a:xfrm>
            <a:off x="-1" y="6553200"/>
            <a:ext cx="7772401" cy="2555859"/>
            <a:chOff x="-1" y="6557715"/>
            <a:chExt cx="7772401" cy="2555859"/>
          </a:xfrm>
        </p:grpSpPr>
        <p:pic>
          <p:nvPicPr>
            <p:cNvPr id="21" name="Picture 20"/>
            <p:cNvPicPr>
              <a:picLocks noChangeAspect="1"/>
            </p:cNvPicPr>
            <p:nvPr/>
          </p:nvPicPr>
          <p:blipFill>
            <a:blip r:embed="rId6"/>
            <a:stretch>
              <a:fillRect/>
            </a:stretch>
          </p:blipFill>
          <p:spPr>
            <a:xfrm>
              <a:off x="-1" y="6557715"/>
              <a:ext cx="3840480" cy="2555859"/>
            </a:xfrm>
            <a:prstGeom prst="rect">
              <a:avLst/>
            </a:prstGeom>
            <a:ln>
              <a:solidFill>
                <a:schemeClr val="bg1"/>
              </a:solidFill>
            </a:ln>
            <a:effectLst>
              <a:outerShdw blurRad="76200" sx="102000" sy="102000" algn="ctr" rotWithShape="0">
                <a:schemeClr val="bg1">
                  <a:lumMod val="50000"/>
                  <a:alpha val="25000"/>
                </a:schemeClr>
              </a:outerShdw>
            </a:effec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31920" y="6557715"/>
              <a:ext cx="3840480" cy="2555859"/>
            </a:xfrm>
            <a:prstGeom prst="rect">
              <a:avLst/>
            </a:prstGeom>
            <a:ln>
              <a:solidFill>
                <a:schemeClr val="bg1"/>
              </a:solidFill>
            </a:ln>
            <a:effectLst>
              <a:outerShdw blurRad="76200" sx="102000" sy="102000" algn="ctr" rotWithShape="0">
                <a:schemeClr val="bg1">
                  <a:lumMod val="50000"/>
                  <a:alpha val="25000"/>
                </a:schemeClr>
              </a:outerShdw>
            </a:effectLst>
          </p:spPr>
        </p:pic>
      </p:grpSp>
    </p:spTree>
    <p:extLst>
      <p:ext uri="{BB962C8B-B14F-4D97-AF65-F5344CB8AC3E}">
        <p14:creationId xmlns:p14="http://schemas.microsoft.com/office/powerpoint/2010/main" val="12051094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TotalTime>
  <Words>173</Words>
  <Application>Microsoft Office PowerPoint</Application>
  <PresentationFormat>Custom</PresentationFormat>
  <Paragraphs>9</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Adobe Caslon Pro</vt:lpstr>
      <vt:lpstr>Arial</vt:lpstr>
      <vt:lpstr>Calibri</vt:lpstr>
      <vt:lpstr>Microsoft Sans Serif</vt:lpstr>
      <vt:lpstr>Office Theme</vt:lpstr>
      <vt:lpstr>Folly Beach Residence with Great Rental Income!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Historic Grand Mansion on Colonial Lake</dc:title>
  <dc:creator>CVH360</dc:creator>
  <cp:lastModifiedBy>A. Thomas</cp:lastModifiedBy>
  <cp:revision>22</cp:revision>
  <dcterms:created xsi:type="dcterms:W3CDTF">2006-08-16T00:00:00Z</dcterms:created>
  <dcterms:modified xsi:type="dcterms:W3CDTF">2015-09-22T17:37:16Z</dcterms:modified>
</cp:coreProperties>
</file>