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962" y="-9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4/2/2019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3163"/>
          <a:stretch/>
        </p:blipFill>
        <p:spPr bwMode="auto">
          <a:xfrm>
            <a:off x="0" y="0"/>
            <a:ext cx="7772400" cy="423536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195741"/>
            <a:ext cx="7772400" cy="757259"/>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31 Fairway Dunes Lane</a:t>
            </a:r>
          </a:p>
          <a:p>
            <a:pPr algn="ctr"/>
            <a:r>
              <a:rPr lang="en-US" sz="1800" dirty="0">
                <a:solidFill>
                  <a:schemeClr val="bg2">
                    <a:lumMod val="50000"/>
                  </a:schemeClr>
                </a:solidFill>
                <a:latin typeface="Palatino Linotype" panose="02040502050505030304" pitchFamily="18" charset="0"/>
              </a:rPr>
              <a:t>Wild Dunes ~ Isle of Palms, SC 29451 ~ MLS# 19004283 ~ $679,000</a:t>
            </a:r>
          </a:p>
        </p:txBody>
      </p:sp>
      <p:sp>
        <p:nvSpPr>
          <p:cNvPr id="8" name="Double Brace 7"/>
          <p:cNvSpPr/>
          <p:nvPr/>
        </p:nvSpPr>
        <p:spPr>
          <a:xfrm rot="5400000">
            <a:off x="-5718275" y="6667500"/>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1" y="5194324"/>
            <a:ext cx="5486401" cy="6908753"/>
          </a:xfrm>
        </p:spPr>
        <p:txBody>
          <a:bodyPr anchor="ctr">
            <a:noAutofit/>
          </a:bodyPr>
          <a:lstStyle/>
          <a:p>
            <a:r>
              <a:rPr lang="en-US" sz="1750" dirty="0">
                <a:solidFill>
                  <a:schemeClr val="bg2">
                    <a:lumMod val="25000"/>
                  </a:schemeClr>
                </a:solidFill>
                <a:latin typeface="Palatino Linotype" panose="02040502050505030304" pitchFamily="18" charset="0"/>
                <a:cs typeface="Times New Roman" panose="02020603050405020304" pitchFamily="18" charset="0"/>
              </a:rPr>
              <a:t>You will not want to miss this lovely town home overlooking Wild Dunes Link golf course in Isle of Palms! This spacious 3 bedroom beach villa has much to offer including tall vaulted ceilings, hardwood flooring throughout, solid wood doors, plantation shutters, and a fireplace to warm you up on chilly nights. This home has tons of outdoor space to enjoy the beautiful views. Choose between the large screened porch or the upper deck to enjoy your morning coffee or entertain friends after a day at the beach. The gated Wild Dunes community will put everything at your fingertips...not only will you be close to the beach but you will have access to tons of amenities including tennis courts, fitness facilities and swimming pools.</a:t>
            </a:r>
          </a:p>
          <a:p>
            <a:endParaRPr lang="en-US" sz="1700" dirty="0">
              <a:solidFill>
                <a:schemeClr val="bg2">
                  <a:lumMod val="25000"/>
                </a:schemeClr>
              </a:solidFill>
              <a:latin typeface="Palatino Linotype" panose="02040502050505030304" pitchFamily="18" charset="0"/>
              <a:cs typeface="Times New Roman" panose="02020603050405020304" pitchFamily="18" charset="0"/>
            </a:endParaRPr>
          </a:p>
          <a:p>
            <a:r>
              <a:rPr lang="en-US" sz="1600"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71450" indent="-171450" algn="l">
              <a:buFont typeface="Arial" panose="020B0604020202020204" pitchFamily="34" charset="0"/>
              <a:buChar char="•"/>
            </a:pPr>
            <a:r>
              <a:rPr lang="en-US" sz="1600" dirty="0">
                <a:solidFill>
                  <a:schemeClr val="bg2">
                    <a:lumMod val="25000"/>
                  </a:schemeClr>
                </a:solidFill>
                <a:latin typeface="Palatino Linotype" panose="02040502050505030304" pitchFamily="18" charset="0"/>
                <a:cs typeface="Times New Roman" panose="02020603050405020304" pitchFamily="18" charset="0"/>
              </a:rPr>
              <a:t>Open floorplan</a:t>
            </a:r>
          </a:p>
          <a:p>
            <a:pPr marL="171450" indent="-171450" algn="l">
              <a:buFont typeface="Arial" panose="020B0604020202020204" pitchFamily="34" charset="0"/>
              <a:buChar char="•"/>
            </a:pPr>
            <a:r>
              <a:rPr lang="en-US" sz="1600" dirty="0">
                <a:solidFill>
                  <a:schemeClr val="bg2">
                    <a:lumMod val="25000"/>
                  </a:schemeClr>
                </a:solidFill>
                <a:latin typeface="Palatino Linotype" panose="02040502050505030304" pitchFamily="18" charset="0"/>
                <a:cs typeface="Times New Roman" panose="02020603050405020304" pitchFamily="18" charset="0"/>
              </a:rPr>
              <a:t>Three bedroom/Three bathroom</a:t>
            </a:r>
          </a:p>
          <a:p>
            <a:pPr marL="171450" indent="-171450" algn="l">
              <a:buFont typeface="Arial" panose="020B0604020202020204" pitchFamily="34" charset="0"/>
              <a:buChar char="•"/>
            </a:pPr>
            <a:r>
              <a:rPr lang="en-US" sz="1600" dirty="0">
                <a:solidFill>
                  <a:schemeClr val="bg2">
                    <a:lumMod val="25000"/>
                  </a:schemeClr>
                </a:solidFill>
                <a:latin typeface="Palatino Linotype" panose="02040502050505030304" pitchFamily="18" charset="0"/>
                <a:cs typeface="Times New Roman" panose="02020603050405020304" pitchFamily="18" charset="0"/>
              </a:rPr>
              <a:t>Lots of natural light</a:t>
            </a:r>
          </a:p>
          <a:p>
            <a:pPr marL="171450" indent="-171450" algn="l">
              <a:buFont typeface="Arial" panose="020B0604020202020204" pitchFamily="34" charset="0"/>
              <a:buChar char="•"/>
            </a:pPr>
            <a:r>
              <a:rPr lang="en-US" sz="1600" dirty="0">
                <a:solidFill>
                  <a:schemeClr val="bg2">
                    <a:lumMod val="25000"/>
                  </a:schemeClr>
                </a:solidFill>
                <a:latin typeface="Palatino Linotype" panose="02040502050505030304" pitchFamily="18" charset="0"/>
                <a:cs typeface="Times New Roman" panose="02020603050405020304" pitchFamily="18" charset="0"/>
              </a:rPr>
              <a:t>One Car Garage</a:t>
            </a:r>
          </a:p>
          <a:p>
            <a:pPr marL="171450" indent="-171450" algn="l">
              <a:buFont typeface="Arial" panose="020B0604020202020204" pitchFamily="34" charset="0"/>
              <a:buChar char="•"/>
            </a:pPr>
            <a:r>
              <a:rPr lang="en-US" sz="1600" dirty="0">
                <a:solidFill>
                  <a:schemeClr val="bg2">
                    <a:lumMod val="25000"/>
                  </a:schemeClr>
                </a:solidFill>
                <a:latin typeface="Palatino Linotype" panose="02040502050505030304" pitchFamily="18" charset="0"/>
                <a:cs typeface="Times New Roman" panose="02020603050405020304" pitchFamily="18" charset="0"/>
              </a:rPr>
              <a:t>Beautiful view of Wild Dunes Link Golf Course</a:t>
            </a:r>
          </a:p>
          <a:p>
            <a:pPr marL="171450" indent="-171450" algn="l">
              <a:buFont typeface="Arial" panose="020B0604020202020204" pitchFamily="34" charset="0"/>
              <a:buChar char="•"/>
            </a:pPr>
            <a:r>
              <a:rPr lang="en-US" sz="1600" dirty="0">
                <a:solidFill>
                  <a:schemeClr val="bg2">
                    <a:lumMod val="25000"/>
                  </a:schemeClr>
                </a:solidFill>
                <a:latin typeface="Palatino Linotype" panose="02040502050505030304" pitchFamily="18" charset="0"/>
                <a:cs typeface="Times New Roman" panose="02020603050405020304" pitchFamily="18" charset="0"/>
              </a:rPr>
              <a:t>Within beautiful gated Wild Dunes Community</a:t>
            </a:r>
          </a:p>
          <a:p>
            <a:pPr marL="171450" indent="-171450" algn="l">
              <a:buFont typeface="Arial" panose="020B0604020202020204" pitchFamily="34" charset="0"/>
              <a:buChar char="•"/>
            </a:pPr>
            <a:endParaRPr lang="en-US" sz="1600" dirty="0">
              <a:solidFill>
                <a:schemeClr val="bg2">
                  <a:lumMod val="25000"/>
                </a:schemeClr>
              </a:solidFill>
              <a:latin typeface="Palatino Linotype" panose="02040502050505030304" pitchFamily="18" charset="0"/>
              <a:cs typeface="Times New Roman" panose="02020603050405020304" pitchFamily="18" charset="0"/>
            </a:endParaRPr>
          </a:p>
          <a:p>
            <a:r>
              <a:rPr lang="en-US" sz="1600" b="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sp>
        <p:nvSpPr>
          <p:cNvPr id="5" name="Rectangle 4"/>
          <p:cNvSpPr/>
          <p:nvPr/>
        </p:nvSpPr>
        <p:spPr>
          <a:xfrm>
            <a:off x="-4182" y="253425"/>
            <a:ext cx="7776582" cy="584775"/>
          </a:xfrm>
          <a:prstGeom prst="rect">
            <a:avLst/>
          </a:prstGeom>
        </p:spPr>
        <p:txBody>
          <a:bodyPr wrap="square">
            <a:spAutoFit/>
          </a:bodyPr>
          <a:lstStyle/>
          <a:p>
            <a:r>
              <a:rPr lang="en-US" sz="3200" i="1" dirty="0">
                <a:ln w="3175">
                  <a:noFill/>
                </a:ln>
                <a:solidFill>
                  <a:schemeClr val="bg2">
                    <a:lumMod val="90000"/>
                  </a:schemeClr>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Price Reduced</a:t>
            </a:r>
            <a:endParaRPr lang="en-US" sz="3200" i="1" dirty="0">
              <a:ln w="3175">
                <a:noFill/>
              </a:ln>
              <a:solidFill>
                <a:schemeClr val="bg2">
                  <a:lumMod val="90000"/>
                </a:schemeClr>
              </a:solidFill>
              <a:effectLst>
                <a:outerShdw blurRad="38100" dist="38100" dir="2700000" algn="tl">
                  <a:srgbClr val="000000">
                    <a:alpha val="43137"/>
                  </a:srgbClr>
                </a:outerShdw>
              </a:effectLst>
              <a:latin typeface="Trajan Pro" panose="02020502050506020301" pitchFamily="18"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382000" y="30670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981742" y="2519499"/>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1814" y="12344400"/>
            <a:ext cx="77724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latin typeface="Palatino Linotype" panose="02040502050505030304" pitchFamily="18" charset="0"/>
              </a:rPr>
              <a:t>Christopher Smith     christopher@mattoneillteam.com     843-267-0735</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738433" y="6207610"/>
            <a:ext cx="1824228" cy="1216152"/>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738433" y="4825432"/>
            <a:ext cx="1824228" cy="1216152"/>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738433" y="10354144"/>
            <a:ext cx="1824228" cy="1216152"/>
          </a:xfrm>
          <a:prstGeom prst="rect">
            <a:avLst/>
          </a:prstGeom>
        </p:spPr>
      </p:pic>
      <p:sp>
        <p:nvSpPr>
          <p:cNvPr id="2" name="Rectangle 1"/>
          <p:cNvSpPr/>
          <p:nvPr/>
        </p:nvSpPr>
        <p:spPr>
          <a:xfrm>
            <a:off x="-4038600" y="25975"/>
            <a:ext cx="3880757" cy="584775"/>
          </a:xfrm>
          <a:prstGeom prst="rect">
            <a:avLst/>
          </a:prstGeom>
        </p:spPr>
        <p:txBody>
          <a:bodyPr wrap="square">
            <a:spAutoFit/>
          </a:bodyPr>
          <a:lstStyle/>
          <a:p>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3200"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8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738433" y="7589788"/>
            <a:ext cx="1824228" cy="1216152"/>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738433" y="8971966"/>
            <a:ext cx="1824228" cy="1216152"/>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486400" y="6980982"/>
            <a:ext cx="2286000" cy="1546483"/>
          </a:xfrm>
          <a:prstGeom prst="rect">
            <a:avLst/>
          </a:prstGeom>
        </p:spPr>
      </p:pic>
      <p:pic>
        <p:nvPicPr>
          <p:cNvPr id="23" name="Picture 2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486400" y="5194323"/>
            <a:ext cx="2286000" cy="1545336"/>
          </a:xfrm>
          <a:prstGeom prst="rect">
            <a:avLst/>
          </a:prstGeom>
        </p:spPr>
      </p:pic>
      <p:pic>
        <p:nvPicPr>
          <p:cNvPr id="24" name="Picture 23"/>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9334500" y="8305800"/>
            <a:ext cx="1824228" cy="1216152"/>
          </a:xfrm>
          <a:prstGeom prst="rect">
            <a:avLst/>
          </a:prstGeom>
        </p:spPr>
      </p:pic>
      <p:pic>
        <p:nvPicPr>
          <p:cNvPr id="25" name="Picture 24"/>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486400" y="8768788"/>
            <a:ext cx="2286000" cy="1546483"/>
          </a:xfrm>
          <a:prstGeom prst="rect">
            <a:avLst/>
          </a:prstGeom>
        </p:spPr>
      </p:pic>
      <p:pic>
        <p:nvPicPr>
          <p:cNvPr id="26" name="Picture 25"/>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486400" y="10556594"/>
            <a:ext cx="2286000" cy="1546483"/>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4" cstate="print">
            <a:lum bright="70000" contrast="-70000"/>
            <a:extLst>
              <a:ext uri="{28A0092B-C50C-407E-A947-70E740481C1C}">
                <a14:useLocalDpi xmlns:a14="http://schemas.microsoft.com/office/drawing/2010/main" val="0"/>
              </a:ext>
            </a:extLst>
          </a:blip>
          <a:stretch>
            <a:fillRect/>
          </a:stretch>
        </p:blipFill>
        <p:spPr>
          <a:xfrm>
            <a:off x="5867400" y="3200400"/>
            <a:ext cx="1828800" cy="90945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228</TotalTime>
  <Words>205</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2019-04-02T20:52:13Z</dcterms:modified>
</cp:coreProperties>
</file>