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636" y="-159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8/19/2020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5769577" cy="3959352"/>
          </a:xfrm>
          <a:prstGeom prst="rect">
            <a:avLst/>
          </a:prstGeom>
          <a:ln>
            <a:noFill/>
          </a:ln>
        </p:spPr>
      </p:pic>
      <p:sp>
        <p:nvSpPr>
          <p:cNvPr id="2" name="Title 1"/>
          <p:cNvSpPr>
            <a:spLocks noGrp="1"/>
          </p:cNvSpPr>
          <p:nvPr>
            <p:ph type="ctrTitle"/>
          </p:nvPr>
        </p:nvSpPr>
        <p:spPr>
          <a:xfrm>
            <a:off x="0" y="0"/>
            <a:ext cx="5769577" cy="380999"/>
          </a:xfrm>
        </p:spPr>
        <p:txBody>
          <a:bodyPr>
            <a:noAutofit/>
          </a:bodyPr>
          <a:lstStyle/>
          <a:p>
            <a:r>
              <a:rPr lang="en-US" sz="2200" b="1" i="1" dirty="0">
                <a:ln w="3175">
                  <a:solidFill>
                    <a:schemeClr val="tx1"/>
                  </a:solidFill>
                </a:ln>
                <a:solidFill>
                  <a:srgbClr val="FFFF00"/>
                </a:solidFill>
                <a:effectLst>
                  <a:outerShdw blurRad="38100" dist="38100" dir="2700000" algn="tl">
                    <a:srgbClr val="000000">
                      <a:alpha val="43137"/>
                    </a:srgbClr>
                  </a:outerShdw>
                </a:effectLst>
                <a:latin typeface="Trebuchet MS" panose="020B0603020202020204" pitchFamily="34" charset="0"/>
              </a:rPr>
              <a:t>Virtually Staged and Updated Cabinets</a:t>
            </a:r>
          </a:p>
        </p:txBody>
      </p:sp>
      <p:sp>
        <p:nvSpPr>
          <p:cNvPr id="3" name="Subtitle 2"/>
          <p:cNvSpPr>
            <a:spLocks noGrp="1"/>
          </p:cNvSpPr>
          <p:nvPr>
            <p:ph type="subTitle" idx="1"/>
          </p:nvPr>
        </p:nvSpPr>
        <p:spPr>
          <a:xfrm>
            <a:off x="76200" y="4419601"/>
            <a:ext cx="7162800" cy="3872510"/>
          </a:xfrm>
        </p:spPr>
        <p:txBody>
          <a:bodyPr anchor="ctr">
            <a:noAutofit/>
          </a:bodyPr>
          <a:lstStyle/>
          <a:p>
            <a:r>
              <a:rPr lang="en-US" sz="1200" b="1" i="1" dirty="0">
                <a:solidFill>
                  <a:schemeClr val="tx2"/>
                </a:solidFill>
                <a:latin typeface="Trebuchet MS" panose="020B0603020202020204" pitchFamily="34" charset="0"/>
              </a:rPr>
              <a:t>Here is the home you have been waiting for in </a:t>
            </a:r>
            <a:r>
              <a:rPr lang="en-US" sz="1200" b="1" i="1" dirty="0" err="1">
                <a:solidFill>
                  <a:schemeClr val="tx2"/>
                </a:solidFill>
                <a:latin typeface="Trebuchet MS" panose="020B0603020202020204" pitchFamily="34" charset="0"/>
              </a:rPr>
              <a:t>I’on</a:t>
            </a:r>
            <a:r>
              <a:rPr lang="en-US" sz="1200" b="1" i="1" dirty="0">
                <a:solidFill>
                  <a:schemeClr val="tx2"/>
                </a:solidFill>
                <a:latin typeface="Trebuchet MS" panose="020B0603020202020204" pitchFamily="34" charset="0"/>
              </a:rPr>
              <a:t>! </a:t>
            </a:r>
          </a:p>
          <a:p>
            <a:r>
              <a:rPr lang="en-US" sz="1200">
                <a:solidFill>
                  <a:schemeClr val="tx2"/>
                </a:solidFill>
                <a:latin typeface="Trebuchet MS" panose="020B0603020202020204" pitchFamily="34" charset="0"/>
              </a:rPr>
              <a:t>You </a:t>
            </a:r>
            <a:r>
              <a:rPr lang="en-US" sz="1200" dirty="0">
                <a:solidFill>
                  <a:schemeClr val="tx2"/>
                </a:solidFill>
                <a:latin typeface="Trebuchet MS" panose="020B0603020202020204" pitchFamily="34" charset="0"/>
              </a:rPr>
              <a:t>will love this charming home tucked away on one of </a:t>
            </a:r>
            <a:r>
              <a:rPr lang="en-US" sz="1200" dirty="0" err="1">
                <a:solidFill>
                  <a:schemeClr val="tx2"/>
                </a:solidFill>
                <a:latin typeface="Trebuchet MS" panose="020B0603020202020204" pitchFamily="34" charset="0"/>
              </a:rPr>
              <a:t>I’ons</a:t>
            </a:r>
            <a:r>
              <a:rPr lang="en-US" sz="1200" dirty="0">
                <a:solidFill>
                  <a:schemeClr val="tx2"/>
                </a:solidFill>
                <a:latin typeface="Trebuchet MS" panose="020B0603020202020204" pitchFamily="34" charset="0"/>
              </a:rPr>
              <a:t> most desirable quiet streets surrounded by large beautiful homes. It offers a Master bedroom and bathroom/step in shower with walk in closet on the first floor. 2 additional bedrooms and bath on the 2nd floor for kids, guests or office space. Enjoy relaxing on the porch...it is so wonderful in this serene, friendly neighborhood. The HVAC is a little over a year old, fresh white paint on interior walls, doors, ceilings, closets and trim were just completed. House was just power washed and exterior doors were just painted </a:t>
            </a:r>
            <a:r>
              <a:rPr lang="en-US" sz="1200" dirty="0" err="1">
                <a:solidFill>
                  <a:schemeClr val="tx2"/>
                </a:solidFill>
                <a:latin typeface="Trebuchet MS" panose="020B0603020202020204" pitchFamily="34" charset="0"/>
              </a:rPr>
              <a:t>I’on</a:t>
            </a:r>
            <a:r>
              <a:rPr lang="en-US" sz="1200" dirty="0">
                <a:solidFill>
                  <a:schemeClr val="tx2"/>
                </a:solidFill>
                <a:latin typeface="Trebuchet MS" panose="020B0603020202020204" pitchFamily="34" charset="0"/>
              </a:rPr>
              <a:t> blue. Open floor plan- Beautiful pine hardwood floors, Custom cabinets, Carrera marble countertops - Jenn Air/Bosch stainless appliances -Downstairs master suite - Marble tiled bath - Oversized frameless glass shower – Ceiling fans throughout - Front porch - Full size stackable Washer &amp; Dryer - Wired for stereo surround sound - Custom tongue and groove shutters - Alarm system can be operational.</a:t>
            </a:r>
          </a:p>
          <a:p>
            <a:endParaRPr lang="en-US" sz="1200" dirty="0">
              <a:solidFill>
                <a:schemeClr val="tx2"/>
              </a:solidFill>
              <a:latin typeface="Trebuchet MS" panose="020B0603020202020204" pitchFamily="34" charset="0"/>
            </a:endParaRPr>
          </a:p>
          <a:p>
            <a:r>
              <a:rPr lang="en-US" sz="1200" dirty="0">
                <a:solidFill>
                  <a:schemeClr val="tx2"/>
                </a:solidFill>
                <a:latin typeface="Trebuchet MS" panose="020B0603020202020204" pitchFamily="34" charset="0"/>
              </a:rPr>
              <a:t>Driveway accommodates 2 cars. Addition can be done in the back, or a garage can be built with a room above it with city approval.</a:t>
            </a:r>
          </a:p>
          <a:p>
            <a:endParaRPr lang="en-US" sz="1200" dirty="0">
              <a:solidFill>
                <a:schemeClr val="tx2"/>
              </a:solidFill>
              <a:latin typeface="Trebuchet MS" panose="020B0603020202020204" pitchFamily="34" charset="0"/>
            </a:endParaRPr>
          </a:p>
          <a:p>
            <a:r>
              <a:rPr lang="en-US" sz="1200" dirty="0">
                <a:solidFill>
                  <a:schemeClr val="tx2"/>
                </a:solidFill>
                <a:latin typeface="Trebuchet MS" panose="020B0603020202020204" pitchFamily="34" charset="0"/>
              </a:rPr>
              <a:t>We are happy to pay agent representing Buyer 2.5% payout. You all may remember this house from Southern Charm where Kathryn use to live.</a:t>
            </a:r>
          </a:p>
          <a:p>
            <a:endParaRPr lang="en-US" sz="1200" dirty="0">
              <a:solidFill>
                <a:schemeClr val="tx2"/>
              </a:solidFill>
              <a:latin typeface="Trebuchet MS" panose="020B0603020202020204" pitchFamily="34" charset="0"/>
            </a:endParaRPr>
          </a:p>
          <a:p>
            <a:r>
              <a:rPr lang="en-US" sz="1200" dirty="0">
                <a:solidFill>
                  <a:schemeClr val="tx2"/>
                </a:solidFill>
                <a:latin typeface="Trebuchet MS" panose="020B0603020202020204" pitchFamily="34" charset="0"/>
              </a:rPr>
              <a:t>Call Katie (Agent/owner) to show today 314-570-0418.</a:t>
            </a:r>
          </a:p>
        </p:txBody>
      </p:sp>
      <p:sp>
        <p:nvSpPr>
          <p:cNvPr id="13" name="Title 1"/>
          <p:cNvSpPr txBox="1">
            <a:spLocks/>
          </p:cNvSpPr>
          <p:nvPr/>
        </p:nvSpPr>
        <p:spPr>
          <a:xfrm>
            <a:off x="0" y="3389252"/>
            <a:ext cx="5769577" cy="5701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ln w="3175">
                  <a:solidFill>
                    <a:schemeClr val="bg1">
                      <a:lumMod val="95000"/>
                    </a:schemeClr>
                  </a:solidFill>
                </a:ln>
                <a:solidFill>
                  <a:schemeClr val="bg1"/>
                </a:solidFill>
                <a:effectLst>
                  <a:outerShdw blurRad="38100" dist="38100" dir="2700000" algn="tl">
                    <a:srgbClr val="000000">
                      <a:alpha val="43137"/>
                    </a:srgbClr>
                  </a:outerShdw>
                </a:effectLst>
                <a:latin typeface="Trebuchet MS" panose="020B0603020202020204" pitchFamily="34" charset="0"/>
              </a:rPr>
              <a:t>31 Mises Street</a:t>
            </a:r>
          </a:p>
          <a:p>
            <a:r>
              <a:rPr lang="en-US" sz="1500" dirty="0">
                <a:ln w="3175">
                  <a:solidFill>
                    <a:schemeClr val="bg1">
                      <a:lumMod val="95000"/>
                    </a:schemeClr>
                  </a:solidFill>
                </a:ln>
                <a:solidFill>
                  <a:schemeClr val="bg1"/>
                </a:solidFill>
                <a:effectLst>
                  <a:outerShdw blurRad="38100" dist="38100" dir="2700000" algn="tl">
                    <a:srgbClr val="000000">
                      <a:alpha val="43137"/>
                    </a:srgbClr>
                  </a:outerShdw>
                </a:effectLst>
                <a:latin typeface="Trebuchet MS" panose="020B0603020202020204" pitchFamily="34" charset="0"/>
              </a:rPr>
              <a:t>I’On | MLS# 20015616 | $694,900</a:t>
            </a:r>
          </a:p>
        </p:txBody>
      </p:sp>
      <p:sp>
        <p:nvSpPr>
          <p:cNvPr id="4" name="Rectangle 3"/>
          <p:cNvSpPr/>
          <p:nvPr/>
        </p:nvSpPr>
        <p:spPr>
          <a:xfrm>
            <a:off x="228600" y="8943946"/>
            <a:ext cx="6858000" cy="200055"/>
          </a:xfrm>
          <a:prstGeom prst="rect">
            <a:avLst/>
          </a:prstGeom>
        </p:spPr>
        <p:txBody>
          <a:bodyPr wrap="square">
            <a:spAutoFit/>
          </a:bodyPr>
          <a:lstStyle/>
          <a:p>
            <a:pPr algn="ctr"/>
            <a:r>
              <a:rPr lang="en-US" sz="700" i="1" dirty="0">
                <a:solidFill>
                  <a:schemeClr val="tx2"/>
                </a:solidFill>
                <a:latin typeface="Trebuchet MS" panose="020B0603020202020204" pitchFamily="34" charset="0"/>
              </a:rPr>
              <a:t>Limited listing offered by Behren Kittrell, Charleston Flat Fee Real Estate, 843-870-3549</a:t>
            </a:r>
          </a:p>
        </p:txBody>
      </p:sp>
      <p:pic>
        <p:nvPicPr>
          <p:cNvPr id="19" name="Picture 18"/>
          <p:cNvPicPr>
            <a:picLocks noChangeAspect="1"/>
          </p:cNvPicPr>
          <p:nvPr/>
        </p:nvPicPr>
        <p:blipFill rotWithShape="1">
          <a:blip r:embed="rId3" cstate="print">
            <a:extLst>
              <a:ext uri="{28A0092B-C50C-407E-A947-70E740481C1C}">
                <a14:useLocalDpi xmlns:a14="http://schemas.microsoft.com/office/drawing/2010/main" val="0"/>
              </a:ext>
            </a:extLst>
          </a:blip>
          <a:srcRect t="17874" b="17577"/>
          <a:stretch/>
        </p:blipFill>
        <p:spPr>
          <a:xfrm>
            <a:off x="5899704" y="2029968"/>
            <a:ext cx="1415496" cy="913692"/>
          </a:xfrm>
          <a:prstGeom prst="rect">
            <a:avLst/>
          </a:prstGeom>
          <a:ln>
            <a:noFill/>
          </a:ln>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55607" y="1092246"/>
            <a:ext cx="1028700" cy="685800"/>
          </a:xfrm>
          <a:prstGeom prst="rect">
            <a:avLst/>
          </a:prstGeom>
          <a:ln>
            <a:solidFill>
              <a:schemeClr val="bg1"/>
            </a:solidFill>
          </a:ln>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58828" y="1893140"/>
            <a:ext cx="1035143" cy="685800"/>
          </a:xfrm>
          <a:prstGeom prst="rect">
            <a:avLst/>
          </a:prstGeom>
          <a:ln>
            <a:solidFill>
              <a:schemeClr val="bg1"/>
            </a:solidFill>
          </a:ln>
        </p:spPr>
      </p:pic>
      <p:sp>
        <p:nvSpPr>
          <p:cNvPr id="33" name="Rectangle 32"/>
          <p:cNvSpPr/>
          <p:nvPr/>
        </p:nvSpPr>
        <p:spPr>
          <a:xfrm>
            <a:off x="2157266" y="8422957"/>
            <a:ext cx="3000669" cy="492443"/>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Katie Dooley Curran</a:t>
            </a:r>
          </a:p>
          <a:p>
            <a:pPr algn="ctr"/>
            <a:r>
              <a:rPr lang="en-US" sz="1000" dirty="0">
                <a:solidFill>
                  <a:schemeClr val="tx2"/>
                </a:solidFill>
                <a:latin typeface="Trebuchet MS" panose="020B0603020202020204" pitchFamily="34" charset="0"/>
              </a:rPr>
              <a:t>(314) 570-0418 | Katiedcurran@gmail.com</a:t>
            </a:r>
          </a:p>
        </p:txBody>
      </p:sp>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55607" y="2694034"/>
            <a:ext cx="1028701" cy="685800"/>
          </a:xfrm>
          <a:prstGeom prst="rect">
            <a:avLst/>
          </a:prstGeom>
          <a:ln w="3175">
            <a:solidFill>
              <a:schemeClr val="bg1"/>
            </a:solidFill>
          </a:ln>
        </p:spPr>
      </p:pic>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55607" y="3494928"/>
            <a:ext cx="1028700" cy="685800"/>
          </a:xfrm>
          <a:prstGeom prst="rect">
            <a:avLst/>
          </a:prstGeom>
          <a:ln w="3175">
            <a:solidFill>
              <a:schemeClr val="bg1"/>
            </a:solidFill>
          </a:ln>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55607" y="4295820"/>
            <a:ext cx="1028700" cy="685800"/>
          </a:xfrm>
          <a:prstGeom prst="rect">
            <a:avLst/>
          </a:prstGeom>
          <a:ln w="3175">
            <a:solidFill>
              <a:schemeClr val="bg1"/>
            </a:solidFill>
          </a:ln>
        </p:spPr>
      </p:pic>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0410"/>
          <a:stretch/>
        </p:blipFill>
        <p:spPr>
          <a:xfrm>
            <a:off x="5895265" y="0"/>
            <a:ext cx="1419935" cy="914400"/>
          </a:xfrm>
          <a:prstGeom prst="rect">
            <a:avLst/>
          </a:prstGeom>
          <a:ln>
            <a:noFill/>
          </a:ln>
        </p:spPr>
      </p:pic>
      <p:pic>
        <p:nvPicPr>
          <p:cNvPr id="35" name="Picture 34">
            <a:extLst>
              <a:ext uri="{FF2B5EF4-FFF2-40B4-BE49-F238E27FC236}">
                <a16:creationId xmlns:a16="http://schemas.microsoft.com/office/drawing/2014/main" id="{87DDEBBF-97C8-4BDD-9CA6-9D65AC86A69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t="19467" b="16135"/>
          <a:stretch/>
        </p:blipFill>
        <p:spPr>
          <a:xfrm>
            <a:off x="5895265" y="1014984"/>
            <a:ext cx="1419935" cy="914400"/>
          </a:xfrm>
          <a:prstGeom prst="rect">
            <a:avLst/>
          </a:prstGeom>
          <a:ln>
            <a:noFill/>
          </a:ln>
        </p:spPr>
      </p:pic>
      <p:pic>
        <p:nvPicPr>
          <p:cNvPr id="20" name="Picture 19">
            <a:extLst>
              <a:ext uri="{FF2B5EF4-FFF2-40B4-BE49-F238E27FC236}">
                <a16:creationId xmlns:a16="http://schemas.microsoft.com/office/drawing/2014/main" id="{CB148A4B-55CF-493B-A6B8-C2E1D6E3E55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58828" y="291352"/>
            <a:ext cx="1028701" cy="685800"/>
          </a:xfrm>
          <a:prstGeom prst="rect">
            <a:avLst/>
          </a:prstGeom>
          <a:ln w="3175">
            <a:solidFill>
              <a:schemeClr val="bg1"/>
            </a:solidFill>
          </a:ln>
        </p:spPr>
      </p:pic>
      <p:sp>
        <p:nvSpPr>
          <p:cNvPr id="18" name="TextBox 17">
            <a:extLst>
              <a:ext uri="{FF2B5EF4-FFF2-40B4-BE49-F238E27FC236}">
                <a16:creationId xmlns:a16="http://schemas.microsoft.com/office/drawing/2014/main" id="{B2776A5C-585C-4593-B379-CE5EFBC3F6CB}"/>
              </a:ext>
            </a:extLst>
          </p:cNvPr>
          <p:cNvSpPr txBox="1"/>
          <p:nvPr/>
        </p:nvSpPr>
        <p:spPr>
          <a:xfrm>
            <a:off x="0" y="3958644"/>
            <a:ext cx="7315200" cy="461665"/>
          </a:xfrm>
          <a:prstGeom prst="rect">
            <a:avLst/>
          </a:prstGeom>
          <a:noFill/>
        </p:spPr>
        <p:txBody>
          <a:bodyPr wrap="square">
            <a:spAutoFit/>
          </a:bodyPr>
          <a:lstStyle/>
          <a:p>
            <a:pPr algn="ctr"/>
            <a:r>
              <a:rPr lang="en-US" sz="1200" i="1" dirty="0">
                <a:highlight>
                  <a:srgbClr val="FFFF00"/>
                </a:highlight>
                <a:latin typeface="Trebuchet MS" panose="020B0603020202020204" pitchFamily="34" charset="0"/>
              </a:rPr>
              <a:t>Please look at it the difference virtual staging has made. You will love the freshly painted white kitchen cabinets which are shown in the pictures. Please go on MLS for more details.</a:t>
            </a:r>
          </a:p>
        </p:txBody>
      </p:sp>
      <p:pic>
        <p:nvPicPr>
          <p:cNvPr id="6" name="Picture 5">
            <a:extLst>
              <a:ext uri="{FF2B5EF4-FFF2-40B4-BE49-F238E27FC236}">
                <a16:creationId xmlns:a16="http://schemas.microsoft.com/office/drawing/2014/main" id="{2AF0F755-764D-4E9E-90AE-4D2410E6FD07}"/>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t="17769" b="19009"/>
          <a:stretch/>
        </p:blipFill>
        <p:spPr>
          <a:xfrm>
            <a:off x="5894801" y="3044952"/>
            <a:ext cx="1420399" cy="914400"/>
          </a:xfrm>
          <a:prstGeom prst="rect">
            <a:avLst/>
          </a:prstGeom>
          <a:ln>
            <a:no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342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Virtually Staged and Updated Cabinets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64</cp:revision>
  <dcterms:created xsi:type="dcterms:W3CDTF">2006-08-16T00:00:00Z</dcterms:created>
  <dcterms:modified xsi:type="dcterms:W3CDTF">2020-08-19T19:22:59Z</dcterms:modified>
</cp:coreProperties>
</file>