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9" d="100"/>
          <a:sy n="79" d="100"/>
        </p:scale>
        <p:origin x="2994" y="138"/>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5/14/2025</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hyperlink" Target="https://charleston-real-estate-media.aryeo.com/videos/01966852-37b8-7105-a4e0-f8af2d7de47d" TargetMode="External"/><Relationship Id="rId7" Type="http://schemas.openxmlformats.org/officeDocument/2006/relationships/image" Target="../media/image5.jpeg"/><Relationship Id="rId12" Type="http://schemas.openxmlformats.org/officeDocument/2006/relationships/image" Target="../media/image10.pn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image" Target="../media/image3.jpeg"/><Relationship Id="rId10" Type="http://schemas.openxmlformats.org/officeDocument/2006/relationships/image" Target="../media/image8.jpeg"/><Relationship Id="rId4" Type="http://schemas.openxmlformats.org/officeDocument/2006/relationships/image" Target="../media/image2.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b="27884"/>
          <a:stretch/>
        </p:blipFill>
        <p:spPr bwMode="auto">
          <a:xfrm>
            <a:off x="0" y="0"/>
            <a:ext cx="7315200" cy="3958082"/>
          </a:xfrm>
          <a:prstGeom prst="rect">
            <a:avLst/>
          </a:prstGeom>
          <a:ln>
            <a:noFill/>
          </a:ln>
          <a:effectLst/>
          <a:extLst>
            <a:ext uri="{909E8E84-426E-40DD-AFC4-6F175D3DCCD1}">
              <a14:hiddenFill xmlns:a14="http://schemas.microsoft.com/office/drawing/2010/main">
                <a:solidFill>
                  <a:schemeClr val="accent1"/>
                </a:solidFill>
              </a14:hiddenFill>
            </a:ext>
          </a:extLst>
        </p:spPr>
      </p:pic>
      <p:sp>
        <p:nvSpPr>
          <p:cNvPr id="8" name="Rectangle 7"/>
          <p:cNvSpPr/>
          <p:nvPr/>
        </p:nvSpPr>
        <p:spPr>
          <a:xfrm>
            <a:off x="0" y="19050"/>
            <a:ext cx="7315200" cy="523220"/>
          </a:xfrm>
          <a:prstGeom prst="rect">
            <a:avLst/>
          </a:prstGeom>
        </p:spPr>
        <p:txBody>
          <a:bodyPr wrap="square" anchor="t">
            <a:spAutoFit/>
          </a:bodyPr>
          <a:lstStyle/>
          <a:p>
            <a:pPr algn="ctr"/>
            <a:r>
              <a:rPr lang="en-US" sz="2800" b="1" dirty="0">
                <a:solidFill>
                  <a:schemeClr val="bg1"/>
                </a:solidFill>
                <a:effectLst>
                  <a:outerShdw blurRad="38100" dist="38100" dir="2700000" algn="tl">
                    <a:srgbClr val="000000">
                      <a:alpha val="43137"/>
                    </a:srgbClr>
                  </a:outerShdw>
                </a:effectLst>
                <a:latin typeface="Adobe Handwriting Frank" panose="03080402040302070206" pitchFamily="66" charset="0"/>
              </a:rPr>
              <a:t>Beautiful Otranto Ranch</a:t>
            </a:r>
          </a:p>
        </p:txBody>
      </p:sp>
      <p:sp>
        <p:nvSpPr>
          <p:cNvPr id="2" name="Title 1"/>
          <p:cNvSpPr>
            <a:spLocks noGrp="1"/>
          </p:cNvSpPr>
          <p:nvPr>
            <p:ph type="ctrTitle"/>
          </p:nvPr>
        </p:nvSpPr>
        <p:spPr>
          <a:xfrm>
            <a:off x="0" y="3962400"/>
            <a:ext cx="7315200" cy="579591"/>
          </a:xfrm>
        </p:spPr>
        <p:txBody>
          <a:bodyPr anchor="ctr">
            <a:noAutofit/>
          </a:bodyPr>
          <a:lstStyle/>
          <a:p>
            <a:r>
              <a:rPr lang="en-US" sz="1800" b="1" dirty="0">
                <a:ln w="3175">
                  <a:noFill/>
                </a:ln>
                <a:latin typeface="Century Gothic" panose="020B0502020202020204" pitchFamily="34" charset="0"/>
                <a:cs typeface="Microsoft Sans Serif" panose="020B0604020202020204" pitchFamily="34" charset="0"/>
              </a:rPr>
              <a:t>31 Monte Sano Drive</a:t>
            </a:r>
            <a:br>
              <a:rPr lang="en-US" sz="1800" b="1" dirty="0">
                <a:ln w="3175">
                  <a:noFill/>
                </a:ln>
                <a:latin typeface="Century Gothic" panose="020B0502020202020204" pitchFamily="34" charset="0"/>
                <a:cs typeface="Microsoft Sans Serif" panose="020B0604020202020204" pitchFamily="34" charset="0"/>
              </a:rPr>
            </a:br>
            <a:r>
              <a:rPr lang="es-ES" sz="1400" b="1" dirty="0">
                <a:ln w="3175">
                  <a:noFill/>
                </a:ln>
                <a:latin typeface="Century Gothic" panose="020B0502020202020204" pitchFamily="34" charset="0"/>
                <a:cs typeface="Microsoft Sans Serif" panose="020B0604020202020204" pitchFamily="34" charset="0"/>
              </a:rPr>
              <a:t>Otranto | </a:t>
            </a:r>
            <a:r>
              <a:rPr lang="es-ES" sz="1400" b="1" dirty="0" err="1">
                <a:ln w="3175">
                  <a:noFill/>
                </a:ln>
                <a:latin typeface="Century Gothic" panose="020B0502020202020204" pitchFamily="34" charset="0"/>
                <a:cs typeface="Microsoft Sans Serif" panose="020B0604020202020204" pitchFamily="34" charset="0"/>
              </a:rPr>
              <a:t>Hanahan</a:t>
            </a:r>
            <a:r>
              <a:rPr lang="es-ES" sz="1400" b="1" dirty="0">
                <a:ln w="3175">
                  <a:noFill/>
                </a:ln>
                <a:latin typeface="Century Gothic" panose="020B0502020202020204" pitchFamily="34" charset="0"/>
                <a:cs typeface="Microsoft Sans Serif" panose="020B0604020202020204" pitchFamily="34" charset="0"/>
              </a:rPr>
              <a:t>, SC 29410 | MLS# 25011355 | $529,999</a:t>
            </a:r>
            <a:endParaRPr lang="en-US" sz="1400" dirty="0">
              <a:ln w="3175">
                <a:noFill/>
              </a:ln>
              <a:latin typeface="Century Gothic" panose="020B0502020202020204" pitchFamily="34" charset="0"/>
              <a:cs typeface="Microsoft Sans Serif" panose="020B0604020202020204" pitchFamily="34" charset="0"/>
            </a:endParaRPr>
          </a:p>
        </p:txBody>
      </p:sp>
      <p:sp>
        <p:nvSpPr>
          <p:cNvPr id="3" name="Subtitle 2"/>
          <p:cNvSpPr>
            <a:spLocks noGrp="1"/>
          </p:cNvSpPr>
          <p:nvPr>
            <p:ph type="subTitle" idx="1"/>
          </p:nvPr>
        </p:nvSpPr>
        <p:spPr>
          <a:xfrm>
            <a:off x="0" y="4596192"/>
            <a:ext cx="7310437" cy="2935924"/>
          </a:xfrm>
        </p:spPr>
        <p:txBody>
          <a:bodyPr anchor="ctr">
            <a:noAutofit/>
          </a:bodyPr>
          <a:lstStyle/>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rPr>
              <a:t>MOTIVATED SELLER! Now offering $10,000 to buyers CC/Concessions. Moving to the Charleston area and looking for a wonderful, established neighborhood with beautiful oaks and character? Otranto in Hanahan is the place to be. This wonderfully maintained and updated brick ranch home is a perfect mix of traditional and new. As you step into the front yard and are greeted by the bold brick with cornflower blue shutters and door you know you are not in a cookie cutter neighborhood anymore. NO HOA but lovingly maintained surroundings boast pride of homeownership. Walking in the front door the rock entryway followed by wood floors throughout are reminiscent of great craftsmanship and longevity. The formal living and dining room at the front of the house offer space for entertaining and the den with wood burning fireplace are essential for the cozy winter evenings reading or watching movies with the family. The kitchen has been updated with modern appliances and granite countertops. Above the garage is a flex space used currently as a bedroom but can be a man-cave, playroom, office, etc. The laundry room is off of the kitchen and next to the garage. The hallway to the right of the front door leads you to the bedrooms. The 2 secondary bedrooms are good sized and have long, almost floor to ceiling, windows allowing for natural light flow into the rooms. The Primary bedroom is located at the end of the hallway and facing the back yard for privacy. The bathroom has been done in white shiplap and has a coastal feel to it. The upgrades throughout the home are tastefully done. The addition of the sunroom in the back is an inviting space for relaxing with a sweet tea and enjoying the garden or back yard space. The roof was replaced in 2020, Liberty safe, updated energy efficient windows and the crawl space has been encapsulated. Come see this lovely home before it's gone.</a:t>
            </a:r>
          </a:p>
          <a:p>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a:p>
            <a:r>
              <a:rPr lang="en-US" sz="950" dirty="0">
                <a:solidFill>
                  <a:schemeClr val="tx1">
                    <a:lumMod val="50000"/>
                    <a:lumOff val="50000"/>
                  </a:schemeClr>
                </a:solidFill>
                <a:latin typeface="Century Gothic" panose="020B0502020202020204" pitchFamily="34" charset="0"/>
                <a:cs typeface="Microsoft Sans Serif" panose="020B0604020202020204" pitchFamily="34" charset="0"/>
                <a:hlinkClick r:id="rId3"/>
              </a:rPr>
              <a:t>VIDEO TOUR</a:t>
            </a:r>
            <a:endParaRPr lang="en-US" sz="950" dirty="0">
              <a:solidFill>
                <a:schemeClr val="tx1">
                  <a:lumMod val="50000"/>
                  <a:lumOff val="50000"/>
                </a:schemeClr>
              </a:solidFill>
              <a:latin typeface="Century Gothic" panose="020B0502020202020204" pitchFamily="34" charset="0"/>
              <a:cs typeface="Microsoft Sans Serif" panose="020B0604020202020204" pitchFamily="34" charset="0"/>
            </a:endParaRPr>
          </a:p>
        </p:txBody>
      </p:sp>
      <p:sp>
        <p:nvSpPr>
          <p:cNvPr id="10" name="Down Ribbon 9"/>
          <p:cNvSpPr/>
          <p:nvPr/>
        </p:nvSpPr>
        <p:spPr>
          <a:xfrm>
            <a:off x="-114301" y="-838200"/>
            <a:ext cx="7551419" cy="607889"/>
          </a:xfrm>
          <a:prstGeom prst="ribbon">
            <a:avLst>
              <a:gd name="adj1" fmla="val 16667"/>
              <a:gd name="adj2" fmla="val 72102"/>
            </a:avLst>
          </a:prstGeom>
          <a:gradFill flip="none" rotWithShape="1">
            <a:gsLst>
              <a:gs pos="0">
                <a:srgbClr val="E6DCAC"/>
              </a:gs>
              <a:gs pos="12000">
                <a:srgbClr val="E6D78A"/>
              </a:gs>
              <a:gs pos="30000">
                <a:srgbClr val="C7AC4C"/>
              </a:gs>
              <a:gs pos="45000">
                <a:srgbClr val="E6D78A"/>
              </a:gs>
              <a:gs pos="77000">
                <a:srgbClr val="C7AC4C"/>
              </a:gs>
              <a:gs pos="100000">
                <a:srgbClr val="E6DCAC"/>
              </a:gs>
            </a:gsLst>
            <a:path path="circle">
              <a:fillToRect l="100000" t="100000"/>
            </a:path>
            <a:tileRect r="-100000" b="-100000"/>
          </a:gradFill>
          <a:ln w="6350">
            <a:solidFill>
              <a:schemeClr val="bg2">
                <a:lumMod val="50000"/>
              </a:schemeClr>
            </a:solid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sz="2400" b="1" i="1" dirty="0">
                <a:solidFill>
                  <a:schemeClr val="tx1"/>
                </a:solidFill>
                <a:latin typeface="Gabriola" panose="04040605051002020D02" pitchFamily="82" charset="0"/>
              </a:rPr>
              <a:t>Darrell Creek Elevated Home With Elevator &amp; Salt Pool</a:t>
            </a:r>
          </a:p>
        </p:txBody>
      </p:sp>
      <p:sp>
        <p:nvSpPr>
          <p:cNvPr id="20" name="Rectangle 19"/>
          <p:cNvSpPr/>
          <p:nvPr/>
        </p:nvSpPr>
        <p:spPr>
          <a:xfrm>
            <a:off x="919200" y="8935594"/>
            <a:ext cx="5476801" cy="200055"/>
          </a:xfrm>
          <a:prstGeom prst="rect">
            <a:avLst/>
          </a:prstGeom>
        </p:spPr>
        <p:txBody>
          <a:bodyPr wrap="square">
            <a:spAutoFit/>
          </a:bodyPr>
          <a:lstStyle/>
          <a:p>
            <a:pPr algn="ctr"/>
            <a:r>
              <a:rPr lang="en-US" sz="700" dirty="0" err="1">
                <a:latin typeface="Century Gothic" panose="020B0502020202020204" pitchFamily="34" charset="0"/>
                <a:cs typeface="Microsoft Sans Serif" panose="020B0604020202020204" pitchFamily="34" charset="0"/>
              </a:rPr>
              <a:t>AgentOwned</a:t>
            </a:r>
            <a:r>
              <a:rPr lang="en-US" sz="700" dirty="0">
                <a:latin typeface="Century Gothic" panose="020B0502020202020204" pitchFamily="34" charset="0"/>
                <a:cs typeface="Microsoft Sans Serif" panose="020B0604020202020204" pitchFamily="34" charset="0"/>
              </a:rPr>
              <a:t> Premiere Group, Inc. | 219 N Highway 52 Ste A | Moncks Corner, SC 29461-3926</a:t>
            </a:r>
          </a:p>
        </p:txBody>
      </p:sp>
      <p:sp>
        <p:nvSpPr>
          <p:cNvPr id="21" name="Rectangle 20"/>
          <p:cNvSpPr/>
          <p:nvPr/>
        </p:nvSpPr>
        <p:spPr>
          <a:xfrm>
            <a:off x="1" y="8458200"/>
            <a:ext cx="7315199" cy="423193"/>
          </a:xfrm>
          <a:prstGeom prst="rect">
            <a:avLst/>
          </a:prstGeom>
        </p:spPr>
        <p:txBody>
          <a:bodyPr wrap="square">
            <a:spAutoFit/>
          </a:bodyPr>
          <a:lstStyle/>
          <a:p>
            <a:pPr algn="ctr"/>
            <a:r>
              <a:rPr lang="en-US" sz="1100" b="1" dirty="0">
                <a:latin typeface="Century Gothic" panose="020B0502020202020204" pitchFamily="34" charset="0"/>
                <a:cs typeface="Microsoft Sans Serif" panose="020B0604020202020204" pitchFamily="34" charset="0"/>
              </a:rPr>
              <a:t>Rochelle </a:t>
            </a:r>
            <a:r>
              <a:rPr lang="en-US" sz="1100" b="1" dirty="0" err="1">
                <a:latin typeface="Century Gothic" panose="020B0502020202020204" pitchFamily="34" charset="0"/>
                <a:cs typeface="Microsoft Sans Serif" panose="020B0604020202020204" pitchFamily="34" charset="0"/>
              </a:rPr>
              <a:t>Rennert</a:t>
            </a:r>
            <a:endParaRPr lang="en-US" sz="1100" b="1" dirty="0">
              <a:latin typeface="Century Gothic" panose="020B0502020202020204" pitchFamily="34" charset="0"/>
              <a:cs typeface="Microsoft Sans Serif" panose="020B0604020202020204" pitchFamily="34" charset="0"/>
            </a:endParaRPr>
          </a:p>
          <a:p>
            <a:pPr algn="ctr"/>
            <a:r>
              <a:rPr lang="en-US" sz="1050" dirty="0">
                <a:latin typeface="Century Gothic" panose="020B0502020202020204" pitchFamily="34" charset="0"/>
              </a:rPr>
              <a:t>843-847-9694 | rochellesellscharleston@gmail.com | www.RochelleSellsCharleston.com</a:t>
            </a:r>
          </a:p>
        </p:txBody>
      </p:sp>
      <p:pic>
        <p:nvPicPr>
          <p:cNvPr id="5" name="Picture 4" descr="A picture containing building, porch, walkway, colonnade&#10;&#10;Description automatically generated">
            <a:extLst>
              <a:ext uri="{FF2B5EF4-FFF2-40B4-BE49-F238E27FC236}">
                <a16:creationId xmlns:a16="http://schemas.microsoft.com/office/drawing/2014/main" id="{06706907-D1C2-453C-28E6-D7D19130ADE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15400" y="1828800"/>
            <a:ext cx="1838400" cy="1225600"/>
          </a:xfrm>
          <a:prstGeom prst="rect">
            <a:avLst/>
          </a:prstGeom>
        </p:spPr>
      </p:pic>
      <p:pic>
        <p:nvPicPr>
          <p:cNvPr id="11" name="Picture 10">
            <a:extLst>
              <a:ext uri="{FF2B5EF4-FFF2-40B4-BE49-F238E27FC236}">
                <a16:creationId xmlns:a16="http://schemas.microsoft.com/office/drawing/2014/main" id="{BCA42E15-D4BC-28C4-E9AD-CFD1847D7710}"/>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4114800" y="2209800"/>
            <a:ext cx="1838400" cy="1225600"/>
          </a:xfrm>
          <a:prstGeom prst="rect">
            <a:avLst/>
          </a:prstGeom>
          <a:ln w="12700">
            <a:noFill/>
          </a:ln>
        </p:spPr>
      </p:pic>
      <p:pic>
        <p:nvPicPr>
          <p:cNvPr id="13" name="Picture 12">
            <a:extLst>
              <a:ext uri="{FF2B5EF4-FFF2-40B4-BE49-F238E27FC236}">
                <a16:creationId xmlns:a16="http://schemas.microsoft.com/office/drawing/2014/main" id="{5F9915FE-ADB6-4EA6-7B26-DC67699FDB52}"/>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4114800" y="3529931"/>
            <a:ext cx="1838400" cy="1226398"/>
          </a:xfrm>
          <a:prstGeom prst="rect">
            <a:avLst/>
          </a:prstGeom>
          <a:ln w="12700">
            <a:noFill/>
          </a:ln>
        </p:spPr>
      </p:pic>
      <p:pic>
        <p:nvPicPr>
          <p:cNvPr id="6" name="Picture 5">
            <a:extLst>
              <a:ext uri="{FF2B5EF4-FFF2-40B4-BE49-F238E27FC236}">
                <a16:creationId xmlns:a16="http://schemas.microsoft.com/office/drawing/2014/main" id="{D6304E3E-3385-7A0C-884D-EAF28995D4B8}"/>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2208008" y="7692170"/>
            <a:ext cx="1834820" cy="1221623"/>
          </a:xfrm>
          <a:prstGeom prst="rect">
            <a:avLst/>
          </a:prstGeom>
          <a:ln w="12700">
            <a:noFill/>
          </a:ln>
        </p:spPr>
      </p:pic>
      <p:pic>
        <p:nvPicPr>
          <p:cNvPr id="7" name="Picture 6">
            <a:extLst>
              <a:ext uri="{FF2B5EF4-FFF2-40B4-BE49-F238E27FC236}">
                <a16:creationId xmlns:a16="http://schemas.microsoft.com/office/drawing/2014/main" id="{47FCEB88-EAC6-7E4A-0BC6-B5FCDD8DA75D}"/>
              </a:ext>
            </a:extLst>
          </p:cNvPr>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4572" y="7539482"/>
            <a:ext cx="1367028" cy="911352"/>
          </a:xfrm>
          <a:prstGeom prst="rect">
            <a:avLst/>
          </a:prstGeom>
          <a:ln w="28575">
            <a:solidFill>
              <a:schemeClr val="bg1"/>
            </a:solidFill>
          </a:ln>
        </p:spPr>
      </p:pic>
      <p:pic>
        <p:nvPicPr>
          <p:cNvPr id="15" name="Picture 14">
            <a:extLst>
              <a:ext uri="{FF2B5EF4-FFF2-40B4-BE49-F238E27FC236}">
                <a16:creationId xmlns:a16="http://schemas.microsoft.com/office/drawing/2014/main" id="{C93028B1-4D67-3C2C-5CB4-7A83E2D4E04E}"/>
              </a:ext>
            </a:extLst>
          </p:cNvPr>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1490472" y="7539482"/>
            <a:ext cx="1367028" cy="911352"/>
          </a:xfrm>
          <a:prstGeom prst="rect">
            <a:avLst/>
          </a:prstGeom>
          <a:ln w="28575">
            <a:solidFill>
              <a:schemeClr val="bg1"/>
            </a:solidFill>
          </a:ln>
        </p:spPr>
      </p:pic>
      <p:pic>
        <p:nvPicPr>
          <p:cNvPr id="4" name="Picture 3">
            <a:extLst>
              <a:ext uri="{FF2B5EF4-FFF2-40B4-BE49-F238E27FC236}">
                <a16:creationId xmlns:a16="http://schemas.microsoft.com/office/drawing/2014/main" id="{415E4C6E-C430-7E19-2EED-A4F0FD4A6AD9}"/>
              </a:ext>
            </a:extLst>
          </p:cNvPr>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2976372" y="7539482"/>
            <a:ext cx="1367028" cy="911352"/>
          </a:xfrm>
          <a:prstGeom prst="rect">
            <a:avLst/>
          </a:prstGeom>
          <a:ln w="28575">
            <a:solidFill>
              <a:schemeClr val="bg1"/>
            </a:solidFill>
          </a:ln>
        </p:spPr>
      </p:pic>
      <p:pic>
        <p:nvPicPr>
          <p:cNvPr id="9" name="Picture 8">
            <a:extLst>
              <a:ext uri="{FF2B5EF4-FFF2-40B4-BE49-F238E27FC236}">
                <a16:creationId xmlns:a16="http://schemas.microsoft.com/office/drawing/2014/main" id="{FB1F376E-3331-E81E-7B42-37DC5B237BFB}"/>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4462272" y="7539482"/>
            <a:ext cx="1367028" cy="911352"/>
          </a:xfrm>
          <a:prstGeom prst="rect">
            <a:avLst/>
          </a:prstGeom>
          <a:ln w="28575">
            <a:solidFill>
              <a:schemeClr val="bg1"/>
            </a:solidFill>
          </a:ln>
        </p:spPr>
      </p:pic>
      <p:sp>
        <p:nvSpPr>
          <p:cNvPr id="14" name="Diagonal Stripe 13">
            <a:extLst>
              <a:ext uri="{FF2B5EF4-FFF2-40B4-BE49-F238E27FC236}">
                <a16:creationId xmlns:a16="http://schemas.microsoft.com/office/drawing/2014/main" id="{73FAF831-4F07-F129-876A-C82D99E74752}"/>
              </a:ext>
            </a:extLst>
          </p:cNvPr>
          <p:cNvSpPr/>
          <p:nvPr/>
        </p:nvSpPr>
        <p:spPr>
          <a:xfrm rot="5400000">
            <a:off x="7768494" y="930153"/>
            <a:ext cx="2065212" cy="1905000"/>
          </a:xfrm>
          <a:prstGeom prst="diagStripe">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solidFill>
                <a:schemeClr val="tx1"/>
              </a:solidFill>
            </a:endParaRPr>
          </a:p>
        </p:txBody>
      </p:sp>
      <p:grpSp>
        <p:nvGrpSpPr>
          <p:cNvPr id="23" name="Group 22">
            <a:extLst>
              <a:ext uri="{FF2B5EF4-FFF2-40B4-BE49-F238E27FC236}">
                <a16:creationId xmlns:a16="http://schemas.microsoft.com/office/drawing/2014/main" id="{745C520F-502C-AF2B-869D-9329DFADA9A3}"/>
              </a:ext>
            </a:extLst>
          </p:cNvPr>
          <p:cNvGrpSpPr/>
          <p:nvPr/>
        </p:nvGrpSpPr>
        <p:grpSpPr>
          <a:xfrm>
            <a:off x="8915400" y="3740369"/>
            <a:ext cx="1975923" cy="1302584"/>
            <a:chOff x="5181597" y="760892"/>
            <a:chExt cx="1975923" cy="1302584"/>
          </a:xfrm>
        </p:grpSpPr>
        <p:sp>
          <p:nvSpPr>
            <p:cNvPr id="12" name="Star: 16 Points 11">
              <a:extLst>
                <a:ext uri="{FF2B5EF4-FFF2-40B4-BE49-F238E27FC236}">
                  <a16:creationId xmlns:a16="http://schemas.microsoft.com/office/drawing/2014/main" id="{1E2C8B57-FC53-61C9-6879-3B178F7187BF}"/>
                </a:ext>
              </a:extLst>
            </p:cNvPr>
            <p:cNvSpPr/>
            <p:nvPr/>
          </p:nvSpPr>
          <p:spPr>
            <a:xfrm>
              <a:off x="5181597" y="760892"/>
              <a:ext cx="1975923" cy="1302584"/>
            </a:xfrm>
            <a:prstGeom prst="star16">
              <a:avLst/>
            </a:prstGeom>
            <a:gradFill flip="none" rotWithShape="1">
              <a:gsLst>
                <a:gs pos="0">
                  <a:srgbClr val="FFFF00"/>
                </a:gs>
                <a:gs pos="100000">
                  <a:schemeClr val="bg2">
                    <a:lumMod val="9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extBox 15">
              <a:extLst>
                <a:ext uri="{FF2B5EF4-FFF2-40B4-BE49-F238E27FC236}">
                  <a16:creationId xmlns:a16="http://schemas.microsoft.com/office/drawing/2014/main" id="{3455790D-EA18-21FE-32C0-A28AF34EC4D4}"/>
                </a:ext>
              </a:extLst>
            </p:cNvPr>
            <p:cNvSpPr txBox="1"/>
            <p:nvPr/>
          </p:nvSpPr>
          <p:spPr>
            <a:xfrm>
              <a:off x="5389369" y="1458873"/>
              <a:ext cx="1560381" cy="430887"/>
            </a:xfrm>
            <a:prstGeom prst="rect">
              <a:avLst/>
            </a:prstGeom>
            <a:noFill/>
          </p:spPr>
          <p:txBody>
            <a:bodyPr wrap="square" rtlCol="0">
              <a:spAutoFit/>
            </a:bodyPr>
            <a:lstStyle/>
            <a:p>
              <a:pPr algn="ctr"/>
              <a:r>
                <a:rPr lang="en-US" sz="1100" b="1" dirty="0">
                  <a:solidFill>
                    <a:sysClr val="windowText" lastClr="000000"/>
                  </a:solidFill>
                  <a:latin typeface="Avenir Next LT Pro" panose="020B0504020202020204" pitchFamily="34" charset="0"/>
                </a:rPr>
                <a:t>Offering $3000</a:t>
              </a:r>
            </a:p>
            <a:p>
              <a:pPr algn="ctr"/>
              <a:r>
                <a:rPr lang="en-US" sz="1100" b="1" dirty="0">
                  <a:solidFill>
                    <a:sysClr val="windowText" lastClr="000000"/>
                  </a:solidFill>
                  <a:latin typeface="Avenir Next LT Pro" panose="020B0504020202020204" pitchFamily="34" charset="0"/>
                </a:rPr>
                <a:t>Lender Credit</a:t>
              </a:r>
            </a:p>
          </p:txBody>
        </p:sp>
        <p:pic>
          <p:nvPicPr>
            <p:cNvPr id="18" name="Picture 2">
              <a:extLst>
                <a:ext uri="{FF2B5EF4-FFF2-40B4-BE49-F238E27FC236}">
                  <a16:creationId xmlns:a16="http://schemas.microsoft.com/office/drawing/2014/main" id="{D4B76D46-7400-86B3-23B2-0B07A82F0774}"/>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712358" y="1239360"/>
              <a:ext cx="914400" cy="209352"/>
            </a:xfrm>
            <a:prstGeom prst="rect">
              <a:avLst/>
            </a:prstGeom>
            <a:noFill/>
            <a:extLst>
              <a:ext uri="{909E8E84-426E-40DD-AFC4-6F175D3DCCD1}">
                <a14:hiddenFill xmlns:a14="http://schemas.microsoft.com/office/drawing/2010/main">
                  <a:solidFill>
                    <a:srgbClr val="FFFFFF"/>
                  </a:solidFill>
                </a14:hiddenFill>
              </a:ext>
            </a:extLst>
          </p:spPr>
        </p:pic>
        <p:sp>
          <p:nvSpPr>
            <p:cNvPr id="22" name="TextBox 21">
              <a:extLst>
                <a:ext uri="{FF2B5EF4-FFF2-40B4-BE49-F238E27FC236}">
                  <a16:creationId xmlns:a16="http://schemas.microsoft.com/office/drawing/2014/main" id="{DB696FFF-D012-C737-EBF4-FDCD6A1F1C03}"/>
                </a:ext>
              </a:extLst>
            </p:cNvPr>
            <p:cNvSpPr txBox="1"/>
            <p:nvPr/>
          </p:nvSpPr>
          <p:spPr>
            <a:xfrm>
              <a:off x="5449168" y="967589"/>
              <a:ext cx="1440780" cy="261610"/>
            </a:xfrm>
            <a:prstGeom prst="rect">
              <a:avLst/>
            </a:prstGeom>
            <a:noFill/>
          </p:spPr>
          <p:txBody>
            <a:bodyPr wrap="square">
              <a:spAutoFit/>
            </a:bodyPr>
            <a:lstStyle/>
            <a:p>
              <a:pPr algn="ctr"/>
              <a:r>
                <a:rPr lang="en-US" sz="1050" dirty="0">
                  <a:latin typeface="Avenir Next LT Pro" panose="020B0504020202020204" pitchFamily="34" charset="0"/>
                </a:rPr>
                <a:t>Co-sponsored by</a:t>
              </a:r>
            </a:p>
          </p:txBody>
        </p:sp>
      </p:grpSp>
      <p:pic>
        <p:nvPicPr>
          <p:cNvPr id="17" name="Picture 16">
            <a:extLst>
              <a:ext uri="{FF2B5EF4-FFF2-40B4-BE49-F238E27FC236}">
                <a16:creationId xmlns:a16="http://schemas.microsoft.com/office/drawing/2014/main" id="{F8A5EA8C-E59F-C84B-58FB-E9CCDBA8FD61}"/>
              </a:ext>
            </a:extLst>
          </p:cNvPr>
          <p:cNvPicPr>
            <a:picLocks noChangeAspect="1"/>
          </p:cNvPicPr>
          <p:nvPr/>
        </p:nvPicPr>
        <p:blipFill>
          <a:blip r:embed="rId13" cstate="print">
            <a:extLst>
              <a:ext uri="{28A0092B-C50C-407E-A947-70E740481C1C}">
                <a14:useLocalDpi xmlns:a14="http://schemas.microsoft.com/office/drawing/2010/main" val="0"/>
              </a:ext>
            </a:extLst>
          </a:blip>
          <a:srcRect t="167" b="167"/>
          <a:stretch/>
        </p:blipFill>
        <p:spPr>
          <a:xfrm>
            <a:off x="5943600" y="7539482"/>
            <a:ext cx="1371600" cy="911352"/>
          </a:xfrm>
          <a:prstGeom prst="rect">
            <a:avLst/>
          </a:prstGeom>
          <a:ln w="28575">
            <a:solidFill>
              <a:schemeClr val="bg1"/>
            </a:solidFill>
          </a:ln>
        </p:spPr>
      </p:pic>
    </p:spTree>
    <p:extLst>
      <p:ext uri="{BB962C8B-B14F-4D97-AF65-F5344CB8AC3E}">
        <p14:creationId xmlns:p14="http://schemas.microsoft.com/office/powerpoint/2010/main" val="26883232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522</TotalTime>
  <Words>426</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Adobe Handwriting Frank</vt:lpstr>
      <vt:lpstr>Arial</vt:lpstr>
      <vt:lpstr>Avenir Next LT Pro</vt:lpstr>
      <vt:lpstr>Calibri</vt:lpstr>
      <vt:lpstr>Century Gothic</vt:lpstr>
      <vt:lpstr>Gabriola</vt:lpstr>
      <vt:lpstr>Office Theme</vt:lpstr>
      <vt:lpstr>31 Monte Sano Drive Otranto | Hanahan, SC 29410 | MLS# 25011355 | $529,999</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83</cp:revision>
  <dcterms:created xsi:type="dcterms:W3CDTF">2006-08-16T00:00:00Z</dcterms:created>
  <dcterms:modified xsi:type="dcterms:W3CDTF">2025-05-14T11:22:28Z</dcterms:modified>
</cp:coreProperties>
</file>