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7/25/2016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032995"/>
            <a:ext cx="7772400" cy="3778910"/>
          </a:xfrm>
        </p:spPr>
        <p:txBody>
          <a:bodyPr anchor="ctr">
            <a:noAutofit/>
          </a:bodyPr>
          <a:lstStyle/>
          <a:p>
            <a:r>
              <a:rPr lang="en-US" sz="1400" dirty="0">
                <a:latin typeface="Times New Roman" panose="02020603050405020304" pitchFamily="18" charset="0"/>
                <a:cs typeface="Times New Roman" panose="02020603050405020304" pitchFamily="18" charset="0"/>
              </a:rPr>
              <a:t>Priced to sell under $400K located in Dunes West outside the gates. MODEL HOUSE, 4 bedroom, 2.5 bath. WOOD floors throughout. Recently remodeled kitchen includes stainless steel appliances &amp; quartz countertops. 1st floor offers OPEN plan of the family room, kitchen and breakfast area, formal dining, and formal living. House has 3 HVAC units: 1st, 2nd and a garage. MASSIVE master bedroom complete with a full bath, dual sinks and walk-in closet upstairs along 3 secondary bedrooms and full bath. This home has many upgrades ($90,000+ worth) and is on a premium EXPANSIVE lot, which offers SCREEN PORCH, brick fireplace, pergola, shed, and wooden fence! Dunes West pool located within 5 minutes of walking. School bus stop is in the </a:t>
            </a:r>
            <a:r>
              <a:rPr lang="en-US" sz="1400" dirty="0" err="1">
                <a:latin typeface="Times New Roman" panose="02020603050405020304" pitchFamily="18" charset="0"/>
                <a:cs typeface="Times New Roman" panose="02020603050405020304" pitchFamily="18" charset="0"/>
              </a:rPr>
              <a:t>cul</a:t>
            </a:r>
            <a:r>
              <a:rPr lang="en-US" sz="1400" dirty="0">
                <a:latin typeface="Times New Roman" panose="02020603050405020304" pitchFamily="18" charset="0"/>
                <a:cs typeface="Times New Roman" panose="02020603050405020304" pitchFamily="18" charset="0"/>
              </a:rPr>
              <a:t> de sac, where the house is located. Termite bond renewed. There is also a bonus room perfect for an exercise area or gaming room. 2 additional spacious bedrooms, full bathroom and laundry room complete the upstairs. Additional features include lighting fixtures, kitchen appliances: range, built in microwave, dishwasher. You're going to love all the different spaces this house has to offer. Especially the backyard, which offers custom made brick fireplace, wooden pergola and shed. Family friendly pool within walking distance. House has three separate HVAC units: for 1st, 2nd floors and a garage. Garage can be a perfect game room or man cave, since it has separate heater and air conditioner.</a:t>
            </a:r>
            <a:endParaRPr lang="en-US" sz="1400" dirty="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0" y="0"/>
            <a:ext cx="7772400" cy="1066800"/>
          </a:xfrm>
          <a:prstGeom prst="rect">
            <a:avLst/>
          </a:prstGeom>
          <a:solidFill>
            <a:schemeClr val="tx1">
              <a:lumMod val="85000"/>
              <a:lumOff val="15000"/>
            </a:schemeClr>
          </a:solidFill>
          <a:ln cap="sq">
            <a:solidFill>
              <a:schemeClr val="bg2">
                <a:lumMod val="50000"/>
              </a:schemeClr>
            </a:solidFill>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cap="small" dirty="0">
                <a:solidFill>
                  <a:schemeClr val="bg2">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3203 Rose Walk Court</a:t>
            </a:r>
          </a:p>
          <a:p>
            <a:pPr algn="ctr"/>
            <a:r>
              <a:rPr lang="en-US" sz="1600" i="1" dirty="0">
                <a:solidFill>
                  <a:schemeClr val="bg2">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Cypress Pointe ~ Mount Pleasant ~ MLS# 16018867 ~ $394,900</a:t>
            </a:r>
          </a:p>
        </p:txBody>
      </p:sp>
      <p:pic>
        <p:nvPicPr>
          <p:cNvPr id="1026" name="Picture 2" descr="Charleston SC Real Estat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65350" y="-433388"/>
            <a:ext cx="3429000" cy="219075"/>
          </a:xfrm>
          <a:prstGeom prst="rect">
            <a:avLst/>
          </a:prstGeom>
          <a:noFill/>
          <a:extLst>
            <a:ext uri="{909E8E84-426E-40DD-AFC4-6F175D3DCCD1}">
              <a14:hiddenFill xmlns:a14="http://schemas.microsoft.com/office/drawing/2010/main">
                <a:solidFill>
                  <a:srgbClr val="FFFFFF"/>
                </a:solidFill>
              </a14:hiddenFill>
            </a:ext>
          </a:extLst>
        </p:spPr>
      </p:pic>
      <p:sp>
        <p:nvSpPr>
          <p:cNvPr id="14" name="Rectangle 13"/>
          <p:cNvSpPr/>
          <p:nvPr/>
        </p:nvSpPr>
        <p:spPr>
          <a:xfrm>
            <a:off x="0" y="8811905"/>
            <a:ext cx="7772400" cy="1246495"/>
          </a:xfrm>
          <a:prstGeom prst="rect">
            <a:avLst/>
          </a:prstGeom>
        </p:spPr>
        <p:txBody>
          <a:bodyPr wrap="square" anchor="ctr">
            <a:spAutoFit/>
          </a:bodyPr>
          <a:lstStyle/>
          <a:p>
            <a:pPr algn="ctr"/>
            <a:r>
              <a:rPr lang="en-US" sz="2800" cap="small" dirty="0">
                <a:solidFill>
                  <a:schemeClr val="bg2">
                    <a:lumMod val="25000"/>
                  </a:schemeClr>
                </a:solidFill>
                <a:latin typeface="Times New Roman" panose="02020603050405020304" pitchFamily="18" charset="0"/>
                <a:cs typeface="Times New Roman" panose="02020603050405020304" pitchFamily="18" charset="0"/>
              </a:rPr>
              <a:t>Christopher Watson</a:t>
            </a:r>
          </a:p>
          <a:p>
            <a:pPr algn="ctr"/>
            <a:r>
              <a:rPr lang="en-US" sz="1800" dirty="0">
                <a:solidFill>
                  <a:schemeClr val="bg2">
                    <a:lumMod val="50000"/>
                  </a:schemeClr>
                </a:solidFill>
                <a:latin typeface="Times New Roman" panose="02020603050405020304" pitchFamily="18" charset="0"/>
                <a:cs typeface="Times New Roman" panose="02020603050405020304" pitchFamily="18" charset="0"/>
              </a:rPr>
              <a:t>(843) 471-0956</a:t>
            </a:r>
          </a:p>
          <a:p>
            <a:pPr algn="ctr"/>
            <a:r>
              <a:rPr lang="en-US" sz="1800" dirty="0">
                <a:solidFill>
                  <a:schemeClr val="bg2">
                    <a:lumMod val="50000"/>
                  </a:schemeClr>
                </a:solidFill>
                <a:latin typeface="Times New Roman" panose="02020603050405020304" pitchFamily="18" charset="0"/>
                <a:cs typeface="Times New Roman" panose="02020603050405020304" pitchFamily="18" charset="0"/>
              </a:rPr>
              <a:t>chris@chriswatson.com</a:t>
            </a:r>
            <a:br>
              <a:rPr lang="en-US" sz="1800" dirty="0">
                <a:solidFill>
                  <a:schemeClr val="bg2">
                    <a:lumMod val="50000"/>
                  </a:schemeClr>
                </a:solidFill>
                <a:latin typeface="Times New Roman" panose="02020603050405020304" pitchFamily="18" charset="0"/>
                <a:cs typeface="Times New Roman" panose="02020603050405020304" pitchFamily="18" charset="0"/>
              </a:rPr>
            </a:br>
            <a:r>
              <a:rPr lang="en-US" sz="1100" i="1" dirty="0">
                <a:solidFill>
                  <a:schemeClr val="tx1">
                    <a:lumMod val="85000"/>
                    <a:lumOff val="15000"/>
                  </a:schemeClr>
                </a:solidFill>
                <a:latin typeface="Times New Roman" panose="02020603050405020304" pitchFamily="18" charset="0"/>
                <a:cs typeface="Times New Roman" panose="02020603050405020304" pitchFamily="18" charset="0"/>
              </a:rPr>
              <a:t>Harbourtowne Real Estate | 672 Marina Drive, </a:t>
            </a:r>
            <a:r>
              <a:rPr lang="en-US" sz="1100" i="1" dirty="0" err="1">
                <a:solidFill>
                  <a:schemeClr val="tx1">
                    <a:lumMod val="85000"/>
                    <a:lumOff val="15000"/>
                  </a:schemeClr>
                </a:solidFill>
                <a:latin typeface="Times New Roman" panose="02020603050405020304" pitchFamily="18" charset="0"/>
                <a:cs typeface="Times New Roman" panose="02020603050405020304" pitchFamily="18" charset="0"/>
              </a:rPr>
              <a:t>Ste</a:t>
            </a:r>
            <a:r>
              <a:rPr lang="en-US" sz="1100" i="1" dirty="0">
                <a:solidFill>
                  <a:schemeClr val="tx1">
                    <a:lumMod val="85000"/>
                    <a:lumOff val="15000"/>
                  </a:schemeClr>
                </a:solidFill>
                <a:latin typeface="Times New Roman" panose="02020603050405020304" pitchFamily="18" charset="0"/>
                <a:cs typeface="Times New Roman" panose="02020603050405020304" pitchFamily="18" charset="0"/>
              </a:rPr>
              <a:t> 110 | Daniel Island, SC 29492</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64966" y="1308972"/>
            <a:ext cx="4642468" cy="3481851"/>
          </a:xfrm>
          <a:prstGeom prst="rect">
            <a:avLst/>
          </a:prstGeom>
          <a:ln>
            <a:solidFill>
              <a:schemeClr val="bg1"/>
            </a:solidFill>
          </a:ln>
          <a:effectLst>
            <a:outerShdw blurRad="190500" algn="tl" rotWithShape="0">
              <a:srgbClr val="000000">
                <a:alpha val="70000"/>
              </a:srgbClr>
            </a:outerShdw>
          </a:effectLst>
        </p:spPr>
      </p:pic>
      <p:sp>
        <p:nvSpPr>
          <p:cNvPr id="7" name="Rectangle 6"/>
          <p:cNvSpPr/>
          <p:nvPr/>
        </p:nvSpPr>
        <p:spPr>
          <a:xfrm>
            <a:off x="-5181600" y="2893728"/>
            <a:ext cx="4556760" cy="1015663"/>
          </a:xfrm>
          <a:prstGeom prst="rect">
            <a:avLst/>
          </a:prstGeom>
          <a:effectLst>
            <a:outerShdw blurRad="88900" dist="63500" dir="5400000" algn="t" rotWithShape="0">
              <a:prstClr val="black">
                <a:alpha val="25000"/>
              </a:prstClr>
            </a:outerShdw>
          </a:effectLst>
        </p:spPr>
        <p:txBody>
          <a:bodyPr wrap="square">
            <a:spAutoFit/>
          </a:bodyPr>
          <a:lstStyle/>
          <a:p>
            <a:pPr algn="ctr"/>
            <a:r>
              <a:rPr lang="en-US" b="1" i="1" dirty="0">
                <a:solidFill>
                  <a:schemeClr val="bg1"/>
                </a:solidFill>
                <a:effectLst>
                  <a:outerShdw blurRad="304800" dist="228600" dir="5400000" algn="t" rotWithShape="0">
                    <a:prstClr val="black">
                      <a:alpha val="40000"/>
                    </a:prstClr>
                  </a:outerShdw>
                </a:effectLst>
                <a:latin typeface="Times New Roman" panose="02020603050405020304" pitchFamily="18" charset="0"/>
                <a:cs typeface="Times New Roman" panose="02020603050405020304" pitchFamily="18" charset="0"/>
              </a:rPr>
              <a:t>$5,000 toward buyer's closing cost.</a:t>
            </a:r>
            <a:br>
              <a:rPr lang="en-US" b="1" i="1" dirty="0">
                <a:solidFill>
                  <a:schemeClr val="bg1"/>
                </a:solidFill>
                <a:effectLst>
                  <a:outerShdw blurRad="304800" dist="228600" dir="5400000" algn="t" rotWithShape="0">
                    <a:prstClr val="black">
                      <a:alpha val="40000"/>
                    </a:prstClr>
                  </a:outerShdw>
                </a:effectLst>
                <a:latin typeface="Times New Roman" panose="02020603050405020304" pitchFamily="18" charset="0"/>
                <a:cs typeface="Times New Roman" panose="02020603050405020304" pitchFamily="18" charset="0"/>
              </a:rPr>
            </a:br>
            <a:endParaRPr lang="en-US" b="1" i="1" dirty="0">
              <a:solidFill>
                <a:schemeClr val="bg1"/>
              </a:solidFill>
              <a:effectLst>
                <a:outerShdw blurRad="304800" dist="228600" dir="5400000" algn="t" rotWithShape="0">
                  <a:prstClr val="black">
                    <a:alpha val="40000"/>
                  </a:prstClr>
                </a:outerShdw>
              </a:effectLst>
              <a:latin typeface="Times New Roman" panose="02020603050405020304" pitchFamily="18" charset="0"/>
              <a:cs typeface="Times New Roman" panose="02020603050405020304" pitchFamily="18" charset="0"/>
            </a:endParaRPr>
          </a:p>
          <a:p>
            <a:pPr algn="ctr"/>
            <a:r>
              <a:rPr lang="en-US" b="1" i="1" dirty="0">
                <a:solidFill>
                  <a:schemeClr val="bg1"/>
                </a:solidFill>
                <a:effectLst>
                  <a:outerShdw blurRad="304800" dist="228600" dir="5400000" algn="t" rotWithShape="0">
                    <a:prstClr val="black">
                      <a:alpha val="40000"/>
                    </a:prstClr>
                  </a:outerShdw>
                </a:effectLst>
                <a:latin typeface="Times New Roman" panose="02020603050405020304" pitchFamily="18" charset="0"/>
                <a:cs typeface="Times New Roman" panose="02020603050405020304" pitchFamily="18" charset="0"/>
              </a:rPr>
              <a:t>$5000 agent  bonus w/ BIC approval.</a:t>
            </a:r>
            <a:endParaRPr lang="en-US" b="1" dirty="0">
              <a:solidFill>
                <a:schemeClr val="bg1"/>
              </a:solidFill>
              <a:effectLst>
                <a:outerShdw blurRad="304800" dist="228600" dir="5400000" algn="t" rotWithShape="0">
                  <a:prstClr val="black">
                    <a:alpha val="40000"/>
                  </a:prstClr>
                </a:outerShdw>
              </a:effectLst>
            </a:endParaRPr>
          </a:p>
        </p:txBody>
      </p:sp>
      <p:sp>
        <p:nvSpPr>
          <p:cNvPr id="2" name="Rectangle 1"/>
          <p:cNvSpPr/>
          <p:nvPr/>
        </p:nvSpPr>
        <p:spPr>
          <a:xfrm rot="20564328">
            <a:off x="-3705859" y="323221"/>
            <a:ext cx="2286000" cy="707886"/>
          </a:xfrm>
          <a:prstGeom prst="rect">
            <a:avLst/>
          </a:prstGeom>
        </p:spPr>
        <p:txBody>
          <a:bodyPr wrap="square">
            <a:spAutoFit/>
          </a:bodyPr>
          <a:lstStyle/>
          <a:p>
            <a:pPr algn="ctr"/>
            <a:r>
              <a:rPr lang="en-US" b="1" i="1"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Open House</a:t>
            </a:r>
            <a:br>
              <a:rPr lang="en-US" b="1" i="1"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en-US" b="1" i="1"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This Weekend</a:t>
            </a:r>
            <a:endParaRPr lang="en-US" b="1" dirty="0">
              <a:solidFill>
                <a:srgbClr val="FFFF00"/>
              </a:solidFill>
            </a:endParaRPr>
          </a:p>
        </p:txBody>
      </p:sp>
      <p:pic>
        <p:nvPicPr>
          <p:cNvPr id="23" name="Picture 2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362168" y="3605666"/>
            <a:ext cx="767409" cy="575556"/>
          </a:xfrm>
          <a:prstGeom prst="rect">
            <a:avLst/>
          </a:prstGeom>
          <a:ln>
            <a:solidFill>
              <a:schemeClr val="bg2">
                <a:lumMod val="90000"/>
              </a:schemeClr>
            </a:solidFill>
          </a:ln>
          <a:effectLst>
            <a:outerShdw blurRad="190500" algn="tl" rotWithShape="0">
              <a:srgbClr val="000000">
                <a:alpha val="70000"/>
              </a:srgbClr>
            </a:outerShdw>
          </a:effectLst>
        </p:spPr>
      </p:pic>
      <p:sp>
        <p:nvSpPr>
          <p:cNvPr id="21" name="Rectangle 20"/>
          <p:cNvSpPr/>
          <p:nvPr/>
        </p:nvSpPr>
        <p:spPr>
          <a:xfrm rot="1456760">
            <a:off x="7806679" y="179456"/>
            <a:ext cx="2286000" cy="707886"/>
          </a:xfrm>
          <a:prstGeom prst="rect">
            <a:avLst/>
          </a:prstGeom>
        </p:spPr>
        <p:txBody>
          <a:bodyPr wrap="square">
            <a:spAutoFit/>
          </a:bodyPr>
          <a:lstStyle/>
          <a:p>
            <a:pPr algn="ctr"/>
            <a:r>
              <a:rPr lang="en-US" b="1" i="1"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Sat &amp; Sun</a:t>
            </a:r>
            <a:br>
              <a:rPr lang="en-US" b="1" i="1"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en-US" b="1" i="1"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1-4pm</a:t>
            </a:r>
            <a:endParaRPr lang="en-US" b="1" dirty="0">
              <a:solidFill>
                <a:srgbClr val="FFFF00"/>
              </a:solidFill>
            </a:endParaRPr>
          </a:p>
        </p:txBody>
      </p:sp>
      <p:grpSp>
        <p:nvGrpSpPr>
          <p:cNvPr id="6" name="Group 5"/>
          <p:cNvGrpSpPr/>
          <p:nvPr/>
        </p:nvGrpSpPr>
        <p:grpSpPr>
          <a:xfrm>
            <a:off x="318479" y="1308972"/>
            <a:ext cx="7135443" cy="7951641"/>
            <a:chOff x="352559" y="1308972"/>
            <a:chExt cx="7135443" cy="7951641"/>
          </a:xfrm>
        </p:grpSpPr>
        <p:pic>
          <p:nvPicPr>
            <p:cNvPr id="17" name="Picture 1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52559" y="2240989"/>
              <a:ext cx="914400" cy="685800"/>
            </a:xfrm>
            <a:prstGeom prst="rect">
              <a:avLst/>
            </a:prstGeom>
            <a:ln>
              <a:solidFill>
                <a:schemeClr val="bg1"/>
              </a:solidFill>
            </a:ln>
            <a:effectLst>
              <a:outerShdw blurRad="190500" algn="tl" rotWithShape="0">
                <a:srgbClr val="000000">
                  <a:alpha val="70000"/>
                </a:srgbClr>
              </a:outerShdw>
            </a:effectLst>
          </p:spPr>
        </p:pic>
        <p:pic>
          <p:nvPicPr>
            <p:cNvPr id="18" name="Picture 1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573602" y="1308972"/>
              <a:ext cx="914400" cy="685799"/>
            </a:xfrm>
            <a:prstGeom prst="rect">
              <a:avLst/>
            </a:prstGeom>
            <a:ln>
              <a:solidFill>
                <a:schemeClr val="bg1"/>
              </a:solidFill>
            </a:ln>
            <a:effectLst>
              <a:outerShdw blurRad="190500" algn="tl" rotWithShape="0">
                <a:srgbClr val="000000">
                  <a:alpha val="70000"/>
                </a:srgbClr>
              </a:outerShdw>
            </a:effectLst>
          </p:spPr>
        </p:pic>
        <p:pic>
          <p:nvPicPr>
            <p:cNvPr id="13" name="Picture 1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52559" y="1308972"/>
              <a:ext cx="914400" cy="685800"/>
            </a:xfrm>
            <a:prstGeom prst="rect">
              <a:avLst/>
            </a:prstGeom>
            <a:ln>
              <a:solidFill>
                <a:schemeClr val="bg1"/>
              </a:solidFill>
            </a:ln>
            <a:effectLst>
              <a:outerShdw blurRad="190500" algn="tl" rotWithShape="0">
                <a:srgbClr val="000000">
                  <a:alpha val="70000"/>
                </a:srgbClr>
              </a:outerShdw>
            </a:effectLst>
          </p:spPr>
        </p:pic>
        <p:pic>
          <p:nvPicPr>
            <p:cNvPr id="15" name="Picture 1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573602" y="2240988"/>
              <a:ext cx="914400" cy="685800"/>
            </a:xfrm>
            <a:prstGeom prst="rect">
              <a:avLst/>
            </a:prstGeom>
            <a:ln>
              <a:solidFill>
                <a:schemeClr val="bg1"/>
              </a:solidFill>
            </a:ln>
            <a:effectLst>
              <a:outerShdw blurRad="190500" algn="tl" rotWithShape="0">
                <a:srgbClr val="000000">
                  <a:alpha val="70000"/>
                </a:srgbClr>
              </a:outerShdw>
            </a:effectLst>
          </p:spPr>
        </p:pic>
        <p:pic>
          <p:nvPicPr>
            <p:cNvPr id="19" name="Picture 1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52559" y="3173006"/>
              <a:ext cx="914400" cy="685800"/>
            </a:xfrm>
            <a:prstGeom prst="rect">
              <a:avLst/>
            </a:prstGeom>
            <a:ln>
              <a:solidFill>
                <a:schemeClr val="bg1"/>
              </a:solidFill>
            </a:ln>
            <a:effectLst>
              <a:outerShdw blurRad="190500" algn="tl" rotWithShape="0">
                <a:srgbClr val="000000">
                  <a:alpha val="70000"/>
                </a:srgbClr>
              </a:outerShdw>
            </a:effectLst>
          </p:spPr>
        </p:pic>
        <p:pic>
          <p:nvPicPr>
            <p:cNvPr id="20" name="Picture 19"/>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573602" y="3173005"/>
              <a:ext cx="914400" cy="685800"/>
            </a:xfrm>
            <a:prstGeom prst="rect">
              <a:avLst/>
            </a:prstGeom>
            <a:ln>
              <a:solidFill>
                <a:schemeClr val="bg1"/>
              </a:solidFill>
            </a:ln>
            <a:effectLst>
              <a:outerShdw blurRad="190500" algn="tl" rotWithShape="0">
                <a:srgbClr val="000000">
                  <a:alpha val="70000"/>
                </a:srgbClr>
              </a:outerShdw>
            </a:effectLst>
          </p:spPr>
        </p:pic>
        <p:pic>
          <p:nvPicPr>
            <p:cNvPr id="22" name="Picture 2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52559" y="4105023"/>
              <a:ext cx="914400" cy="685800"/>
            </a:xfrm>
            <a:prstGeom prst="rect">
              <a:avLst/>
            </a:prstGeom>
            <a:ln>
              <a:solidFill>
                <a:schemeClr val="bg1"/>
              </a:solidFill>
            </a:ln>
            <a:effectLst>
              <a:outerShdw blurRad="190500" algn="tl" rotWithShape="0">
                <a:srgbClr val="000000">
                  <a:alpha val="70000"/>
                </a:srgbClr>
              </a:outerShdw>
            </a:effectLst>
          </p:spPr>
        </p:pic>
        <p:pic>
          <p:nvPicPr>
            <p:cNvPr id="24" name="Picture 2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52559" y="8574813"/>
              <a:ext cx="914400" cy="685800"/>
            </a:xfrm>
            <a:prstGeom prst="rect">
              <a:avLst/>
            </a:prstGeom>
            <a:ln>
              <a:solidFill>
                <a:schemeClr val="bg2">
                  <a:lumMod val="90000"/>
                </a:schemeClr>
              </a:solidFill>
            </a:ln>
            <a:effectLst>
              <a:outerShdw blurRad="190500" algn="tl" rotWithShape="0">
                <a:srgbClr val="000000">
                  <a:alpha val="70000"/>
                </a:srgbClr>
              </a:outerShdw>
            </a:effectLst>
          </p:spPr>
        </p:pic>
        <p:pic>
          <p:nvPicPr>
            <p:cNvPr id="25" name="Picture 24"/>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573602" y="8574813"/>
              <a:ext cx="914400" cy="685800"/>
            </a:xfrm>
            <a:prstGeom prst="rect">
              <a:avLst/>
            </a:prstGeom>
            <a:ln>
              <a:solidFill>
                <a:schemeClr val="bg2">
                  <a:lumMod val="90000"/>
                </a:schemeClr>
              </a:solidFill>
            </a:ln>
            <a:effectLst>
              <a:outerShdw blurRad="190500" algn="tl" rotWithShape="0">
                <a:srgbClr val="000000">
                  <a:alpha val="70000"/>
                </a:srgbClr>
              </a:outerShdw>
            </a:effectLst>
          </p:spPr>
        </p:pic>
        <p:pic>
          <p:nvPicPr>
            <p:cNvPr id="26" name="Picture 25"/>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573602" y="4105023"/>
              <a:ext cx="914400" cy="685800"/>
            </a:xfrm>
            <a:prstGeom prst="rect">
              <a:avLst/>
            </a:prstGeom>
            <a:ln>
              <a:solidFill>
                <a:schemeClr val="bg1"/>
              </a:solidFill>
            </a:ln>
            <a:effectLst>
              <a:outerShdw blurRad="190500" algn="tl" rotWithShape="0">
                <a:srgbClr val="000000">
                  <a:alpha val="70000"/>
                </a:srgbClr>
              </a:outerShdw>
            </a:effectLst>
          </p:spPr>
        </p:pic>
      </p:grpSp>
    </p:spTree>
    <p:extLst>
      <p:ext uri="{BB962C8B-B14F-4D97-AF65-F5344CB8AC3E}">
        <p14:creationId xmlns:p14="http://schemas.microsoft.com/office/powerpoint/2010/main" val="26102815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164</TotalTime>
  <Words>314</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29</cp:revision>
  <dcterms:created xsi:type="dcterms:W3CDTF">2006-08-16T00:00:00Z</dcterms:created>
  <dcterms:modified xsi:type="dcterms:W3CDTF">2016-07-25T22:22:10Z</dcterms:modified>
</cp:coreProperties>
</file>