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10058400" cy="7772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1494" y="-96"/>
      </p:cViewPr>
      <p:guideLst>
        <p:guide orient="horz" pos="2448"/>
        <p:guide pos="31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64233" y="1554480"/>
            <a:ext cx="9052560" cy="2072640"/>
          </a:xfrm>
        </p:spPr>
        <p:txBody>
          <a:bodyPr vert="horz" lIns="50941" tIns="0" rIns="50941" bIns="0" anchor="b">
            <a:normAutofit/>
            <a:scene3d>
              <a:camera prst="orthographicFront"/>
              <a:lightRig rig="soft" dir="t">
                <a:rot lat="0" lon="0" rev="17220000"/>
              </a:lightRig>
            </a:scene3d>
            <a:sp3d prstMaterial="softEdge">
              <a:bevelT w="38100" h="38100"/>
            </a:sp3d>
          </a:bodyPr>
          <a:lstStyle>
            <a:lvl1pPr>
              <a:defRPr sz="53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11/19/2014</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508760" y="3775924"/>
            <a:ext cx="7040880" cy="1986280"/>
          </a:xfrm>
        </p:spPr>
        <p:txBody>
          <a:bodyPr/>
          <a:lstStyle>
            <a:lvl1pPr marL="0" indent="0" algn="ctr">
              <a:buNone/>
              <a:defRPr>
                <a:solidFill>
                  <a:schemeClr val="tx1"/>
                </a:solidFill>
              </a:defRPr>
            </a:lvl1pPr>
            <a:lvl2pPr marL="509412" indent="0" algn="ctr">
              <a:buNone/>
            </a:lvl2pPr>
            <a:lvl3pPr marL="1018824" indent="0" algn="ctr">
              <a:buNone/>
            </a:lvl3pPr>
            <a:lvl4pPr marL="1528237" indent="0" algn="ctr">
              <a:buNone/>
            </a:lvl4pPr>
            <a:lvl5pPr marL="2037649" indent="0" algn="ctr">
              <a:buNone/>
            </a:lvl5pPr>
            <a:lvl6pPr marL="2547061" indent="0" algn="ctr">
              <a:buNone/>
            </a:lvl6pPr>
            <a:lvl7pPr marL="3056473" indent="0" algn="ctr">
              <a:buNone/>
            </a:lvl7pPr>
            <a:lvl8pPr marL="3565886" indent="0" algn="ctr">
              <a:buNone/>
            </a:lvl8pPr>
            <a:lvl9pPr marL="4075298"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92340" y="311257"/>
            <a:ext cx="2263140" cy="6631728"/>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311257"/>
            <a:ext cx="6621780" cy="6631728"/>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60220" y="690880"/>
            <a:ext cx="7795260" cy="20726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53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760220" y="2842157"/>
            <a:ext cx="7795260" cy="1711007"/>
          </a:xfrm>
        </p:spPr>
        <p:txBody>
          <a:bodyPr anchor="t"/>
          <a:lstStyle>
            <a:lvl1pPr marL="81506" indent="0" algn="l">
              <a:buNone/>
              <a:defRPr sz="2200">
                <a:solidFill>
                  <a:schemeClr val="tx1"/>
                </a:solidFill>
              </a:defRPr>
            </a:lvl1pPr>
            <a:lvl2pPr>
              <a:buNone/>
              <a:defRPr sz="2000">
                <a:solidFill>
                  <a:schemeClr val="tx1">
                    <a:tint val="75000"/>
                  </a:schemeClr>
                </a:solidFill>
              </a:defRPr>
            </a:lvl2pPr>
            <a:lvl3pPr>
              <a:buNone/>
              <a:defRPr sz="1800">
                <a:solidFill>
                  <a:schemeClr val="tx1">
                    <a:tint val="75000"/>
                  </a:schemeClr>
                </a:solidFill>
              </a:defRPr>
            </a:lvl3pPr>
            <a:lvl4pPr>
              <a:buNone/>
              <a:defRPr sz="1600">
                <a:solidFill>
                  <a:schemeClr val="tx1">
                    <a:tint val="75000"/>
                  </a:schemeClr>
                </a:solidFill>
              </a:defRPr>
            </a:lvl4pPr>
            <a:lvl5pPr>
              <a:buNone/>
              <a:defRPr sz="16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717280" y="7272232"/>
            <a:ext cx="838200" cy="413808"/>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5029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1130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309457"/>
            <a:ext cx="9052560" cy="1295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02920" y="1739794"/>
            <a:ext cx="4444207"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5109528" y="1739794"/>
            <a:ext cx="4445953"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502920" y="2677160"/>
            <a:ext cx="4444207"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5109528" y="2677160"/>
            <a:ext cx="4445953"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11/19/2014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11/19/2014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11/19/2014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1" y="309457"/>
            <a:ext cx="3309144" cy="1316990"/>
          </a:xfrm>
        </p:spPr>
        <p:txBody>
          <a:bodyPr vert="horz" anchor="b">
            <a:normAutofit/>
            <a:sp3d prstMaterial="softEdge"/>
          </a:bodyPr>
          <a:lstStyle>
            <a:lvl1pPr algn="l">
              <a:buNone/>
              <a:defRPr sz="25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02921" y="1727200"/>
            <a:ext cx="3309144" cy="5215785"/>
          </a:xfrm>
        </p:spPr>
        <p:txBody>
          <a:bodyPr/>
          <a:lstStyle>
            <a:lvl1pPr marL="0" indent="0">
              <a:buNone/>
              <a:defRPr sz="1600"/>
            </a:lvl1pPr>
            <a:lvl2pPr>
              <a:buNone/>
              <a:defRPr sz="1300"/>
            </a:lvl2pPr>
            <a:lvl3pPr>
              <a:buNone/>
              <a:defRPr sz="1100"/>
            </a:lvl3pPr>
            <a:lvl4pPr>
              <a:buNone/>
              <a:defRPr sz="1000"/>
            </a:lvl4pPr>
            <a:lvl5pPr>
              <a:buNone/>
              <a:defRPr sz="10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932555" y="309457"/>
            <a:ext cx="5622925" cy="6633528"/>
          </a:xfrm>
        </p:spPr>
        <p:txBody>
          <a:bodyPr/>
          <a:lstStyle>
            <a:lvl1pPr>
              <a:defRPr sz="2900"/>
            </a:lvl1pPr>
            <a:lvl2pPr>
              <a:defRPr sz="2700"/>
            </a:lvl2pPr>
            <a:lvl3pPr>
              <a:defRPr sz="2500"/>
            </a:lvl3pPr>
            <a:lvl4pPr>
              <a:defRPr sz="22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1680" y="690880"/>
            <a:ext cx="6035040" cy="591926"/>
          </a:xfrm>
        </p:spPr>
        <p:txBody>
          <a:bodyPr lIns="50941" rIns="50941" bIns="0" anchor="b">
            <a:sp3d prstMaterial="softEdge"/>
          </a:bodyPr>
          <a:lstStyle>
            <a:lvl1pPr algn="ctr">
              <a:buNone/>
              <a:defRPr sz="22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2011680" y="2076238"/>
            <a:ext cx="6035040" cy="44907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6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2011680" y="1322358"/>
            <a:ext cx="6035040" cy="601066"/>
          </a:xfrm>
        </p:spPr>
        <p:txBody>
          <a:bodyPr lIns="50941" tIns="50941" rIns="50941" anchor="t"/>
          <a:lstStyle>
            <a:lvl1pPr marL="0" indent="0" algn="ctr">
              <a:buNone/>
              <a:defRPr sz="1600"/>
            </a:lvl1pPr>
            <a:lvl2pPr>
              <a:defRPr sz="1300"/>
            </a:lvl2pPr>
            <a:lvl3pPr>
              <a:defRPr sz="1100"/>
            </a:lvl3pPr>
            <a:lvl4pPr>
              <a:defRPr sz="1000"/>
            </a:lvl4pPr>
            <a:lvl5pPr>
              <a:defRPr sz="10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502920" y="311256"/>
            <a:ext cx="9052560" cy="1295400"/>
          </a:xfrm>
          <a:prstGeom prst="rect">
            <a:avLst/>
          </a:prstGeom>
        </p:spPr>
        <p:txBody>
          <a:bodyPr vert="horz" lIns="101882" tIns="50941" rIns="101882" bIns="50941"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502920" y="1813560"/>
            <a:ext cx="9052560" cy="5337048"/>
          </a:xfrm>
          <a:prstGeom prst="rect">
            <a:avLst/>
          </a:prstGeom>
        </p:spPr>
        <p:txBody>
          <a:bodyPr vert="horz" lIns="101882" tIns="50941" rIns="101882" bIns="50941">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502920" y="7272232"/>
            <a:ext cx="2346960" cy="413808"/>
          </a:xfrm>
          <a:prstGeom prst="rect">
            <a:avLst/>
          </a:prstGeom>
        </p:spPr>
        <p:txBody>
          <a:bodyPr vert="horz" lIns="101882" tIns="50941" rIns="101882" bIns="50941" anchor="b"/>
          <a:lstStyle>
            <a:lvl1pPr algn="l" eaLnBrk="1" latinLnBrk="0" hangingPunct="1">
              <a:defRPr kumimoji="0" sz="1300">
                <a:solidFill>
                  <a:schemeClr val="tx1">
                    <a:shade val="50000"/>
                  </a:schemeClr>
                </a:solidFill>
              </a:defRPr>
            </a:lvl1pPr>
          </a:lstStyle>
          <a:p>
            <a:fld id="{1D8BD707-D9CF-40AE-B4C6-C98DA3205C09}" type="datetimeFigureOut">
              <a:rPr lang="en-US" smtClean="0"/>
              <a:pPr/>
              <a:t>11/19/2014</a:t>
            </a:fld>
            <a:endParaRPr lang="en-US"/>
          </a:p>
        </p:txBody>
      </p:sp>
      <p:sp>
        <p:nvSpPr>
          <p:cNvPr id="3" name="Footer Placeholder 2"/>
          <p:cNvSpPr>
            <a:spLocks noGrp="1"/>
          </p:cNvSpPr>
          <p:nvPr>
            <p:ph type="ftr" sz="quarter" idx="3"/>
          </p:nvPr>
        </p:nvSpPr>
        <p:spPr>
          <a:xfrm>
            <a:off x="3436620" y="7272232"/>
            <a:ext cx="3185160" cy="413808"/>
          </a:xfrm>
          <a:prstGeom prst="rect">
            <a:avLst/>
          </a:prstGeom>
        </p:spPr>
        <p:txBody>
          <a:bodyPr vert="horz" lIns="101882" tIns="50941" rIns="101882" bIns="50941" anchor="b"/>
          <a:lstStyle>
            <a:lvl1pPr algn="ctr" eaLnBrk="1" latinLnBrk="0" hangingPunct="1">
              <a:defRPr kumimoji="0" sz="13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8717280" y="7272232"/>
            <a:ext cx="838200" cy="413808"/>
          </a:xfrm>
          <a:prstGeom prst="rect">
            <a:avLst/>
          </a:prstGeom>
        </p:spPr>
        <p:txBody>
          <a:bodyPr vert="horz" lIns="0" tIns="50941" rIns="0" bIns="50941" anchor="b"/>
          <a:lstStyle>
            <a:lvl1pPr algn="r" eaLnBrk="1" latinLnBrk="0" hangingPunct="1">
              <a:defRPr kumimoji="0" sz="13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6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611295" indent="-458471" algn="l" rtl="0" eaLnBrk="1" latinLnBrk="0" hangingPunct="1">
        <a:spcBef>
          <a:spcPct val="20000"/>
        </a:spcBef>
        <a:buClr>
          <a:schemeClr val="tx1">
            <a:shade val="95000"/>
          </a:schemeClr>
        </a:buClr>
        <a:buSzPct val="65000"/>
        <a:buFont typeface="Wingdings 2"/>
        <a:buChar char=""/>
        <a:defRPr kumimoji="0" sz="3100" kern="1200">
          <a:solidFill>
            <a:schemeClr val="tx1"/>
          </a:solidFill>
          <a:latin typeface="+mn-lt"/>
          <a:ea typeface="+mn-ea"/>
          <a:cs typeface="+mn-cs"/>
        </a:defRPr>
      </a:lvl1pPr>
      <a:lvl2pPr marL="967883" indent="-315836" algn="l" rtl="0" eaLnBrk="1" latinLnBrk="0" hangingPunct="1">
        <a:spcBef>
          <a:spcPct val="20000"/>
        </a:spcBef>
        <a:buClr>
          <a:schemeClr val="tx1"/>
        </a:buClr>
        <a:buSzPct val="80000"/>
        <a:buFont typeface="Wingdings 2"/>
        <a:buChar char=""/>
        <a:defRPr kumimoji="0" sz="2700" kern="1200">
          <a:solidFill>
            <a:schemeClr val="tx1"/>
          </a:solidFill>
          <a:latin typeface="+mn-lt"/>
          <a:ea typeface="+mn-ea"/>
          <a:cs typeface="+mn-cs"/>
        </a:defRPr>
      </a:lvl2pPr>
      <a:lvl3pPr marL="1263342" indent="-254706" algn="l" rtl="0" eaLnBrk="1" latinLnBrk="0" hangingPunct="1">
        <a:spcBef>
          <a:spcPct val="20000"/>
        </a:spcBef>
        <a:buClr>
          <a:schemeClr val="tx1"/>
        </a:buClr>
        <a:buSzPct val="95000"/>
        <a:buFont typeface="Wingdings"/>
        <a:buChar char=""/>
        <a:defRPr kumimoji="0" sz="2500" kern="1200">
          <a:solidFill>
            <a:schemeClr val="tx1"/>
          </a:solidFill>
          <a:latin typeface="+mn-lt"/>
          <a:ea typeface="+mn-ea"/>
          <a:cs typeface="+mn-cs"/>
        </a:defRPr>
      </a:lvl3pPr>
      <a:lvl4pPr marL="1507860" indent="-203765" algn="l" rtl="0" eaLnBrk="1" latinLnBrk="0" hangingPunct="1">
        <a:spcBef>
          <a:spcPct val="20000"/>
        </a:spcBef>
        <a:buClr>
          <a:schemeClr val="tx1"/>
        </a:buClr>
        <a:buSzPct val="100000"/>
        <a:buFont typeface="Wingdings 3"/>
        <a:buChar char=""/>
        <a:defRPr kumimoji="0" sz="2200" kern="1200">
          <a:solidFill>
            <a:schemeClr val="tx1"/>
          </a:solidFill>
          <a:latin typeface="+mn-lt"/>
          <a:ea typeface="+mn-ea"/>
          <a:cs typeface="+mn-cs"/>
        </a:defRPr>
      </a:lvl4pPr>
      <a:lvl5pPr marL="1721813" indent="-203765" algn="l" rtl="0" eaLnBrk="1" latinLnBrk="0" hangingPunct="1">
        <a:spcBef>
          <a:spcPct val="20000"/>
        </a:spcBef>
        <a:buClr>
          <a:schemeClr val="tx1"/>
        </a:buClr>
        <a:buFont typeface="Wingdings 2"/>
        <a:buChar char=""/>
        <a:defRPr kumimoji="0" sz="2200" kern="1200">
          <a:solidFill>
            <a:schemeClr val="tx1"/>
          </a:solidFill>
          <a:latin typeface="+mn-lt"/>
          <a:ea typeface="+mn-ea"/>
          <a:cs typeface="+mn-cs"/>
        </a:defRPr>
      </a:lvl5pPr>
      <a:lvl6pPr marL="1966331" indent="-203765" algn="l" rtl="0" eaLnBrk="1" latinLnBrk="0" hangingPunct="1">
        <a:spcBef>
          <a:spcPct val="20000"/>
        </a:spcBef>
        <a:buClr>
          <a:schemeClr val="tx1"/>
        </a:buClr>
        <a:buFont typeface="Wingdings 3"/>
        <a:buChar char=""/>
        <a:defRPr kumimoji="0" sz="2000" kern="1200">
          <a:solidFill>
            <a:schemeClr val="tx1"/>
          </a:solidFill>
          <a:latin typeface="+mn-lt"/>
          <a:ea typeface="+mn-ea"/>
          <a:cs typeface="+mn-cs"/>
        </a:defRPr>
      </a:lvl6pPr>
      <a:lvl7pPr marL="2190473" indent="-203765" algn="l" rtl="0" eaLnBrk="1" latinLnBrk="0" hangingPunct="1">
        <a:spcBef>
          <a:spcPct val="20000"/>
        </a:spcBef>
        <a:buClr>
          <a:schemeClr val="tx1"/>
        </a:buClr>
        <a:buFont typeface="Wingdings 2"/>
        <a:buChar char=""/>
        <a:defRPr kumimoji="0" sz="1800" kern="1200">
          <a:solidFill>
            <a:schemeClr val="tx1"/>
          </a:solidFill>
          <a:latin typeface="+mn-lt"/>
          <a:ea typeface="+mn-ea"/>
          <a:cs typeface="+mn-cs"/>
        </a:defRPr>
      </a:lvl7pPr>
      <a:lvl8pPr marL="2414614" indent="-203765"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8pPr>
      <a:lvl9pPr marL="2638755" indent="-203765" algn="l" rtl="0" eaLnBrk="1" latinLnBrk="0" hangingPunct="1">
        <a:spcBef>
          <a:spcPct val="20000"/>
        </a:spcBef>
        <a:buClr>
          <a:schemeClr val="tx1"/>
        </a:buClr>
        <a:buFont typeface="Wingdings 2"/>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509412" algn="l" rtl="0" eaLnBrk="1" latinLnBrk="0" hangingPunct="1">
        <a:defRPr kumimoji="0" kern="1200">
          <a:solidFill>
            <a:schemeClr val="tx1"/>
          </a:solidFill>
          <a:latin typeface="+mn-lt"/>
          <a:ea typeface="+mn-ea"/>
          <a:cs typeface="+mn-cs"/>
        </a:defRPr>
      </a:lvl2pPr>
      <a:lvl3pPr marL="1018824" algn="l" rtl="0" eaLnBrk="1" latinLnBrk="0" hangingPunct="1">
        <a:defRPr kumimoji="0" kern="1200">
          <a:solidFill>
            <a:schemeClr val="tx1"/>
          </a:solidFill>
          <a:latin typeface="+mn-lt"/>
          <a:ea typeface="+mn-ea"/>
          <a:cs typeface="+mn-cs"/>
        </a:defRPr>
      </a:lvl3pPr>
      <a:lvl4pPr marL="1528237" algn="l" rtl="0" eaLnBrk="1" latinLnBrk="0" hangingPunct="1">
        <a:defRPr kumimoji="0" kern="1200">
          <a:solidFill>
            <a:schemeClr val="tx1"/>
          </a:solidFill>
          <a:latin typeface="+mn-lt"/>
          <a:ea typeface="+mn-ea"/>
          <a:cs typeface="+mn-cs"/>
        </a:defRPr>
      </a:lvl4pPr>
      <a:lvl5pPr marL="2037649" algn="l" rtl="0" eaLnBrk="1" latinLnBrk="0" hangingPunct="1">
        <a:defRPr kumimoji="0" kern="1200">
          <a:solidFill>
            <a:schemeClr val="tx1"/>
          </a:solidFill>
          <a:latin typeface="+mn-lt"/>
          <a:ea typeface="+mn-ea"/>
          <a:cs typeface="+mn-cs"/>
        </a:defRPr>
      </a:lvl5pPr>
      <a:lvl6pPr marL="2547061" algn="l" rtl="0" eaLnBrk="1" latinLnBrk="0" hangingPunct="1">
        <a:defRPr kumimoji="0" kern="1200">
          <a:solidFill>
            <a:schemeClr val="tx1"/>
          </a:solidFill>
          <a:latin typeface="+mn-lt"/>
          <a:ea typeface="+mn-ea"/>
          <a:cs typeface="+mn-cs"/>
        </a:defRPr>
      </a:lvl6pPr>
      <a:lvl7pPr marL="3056473" algn="l" rtl="0" eaLnBrk="1" latinLnBrk="0" hangingPunct="1">
        <a:defRPr kumimoji="0" kern="1200">
          <a:solidFill>
            <a:schemeClr val="tx1"/>
          </a:solidFill>
          <a:latin typeface="+mn-lt"/>
          <a:ea typeface="+mn-ea"/>
          <a:cs typeface="+mn-cs"/>
        </a:defRPr>
      </a:lvl7pPr>
      <a:lvl8pPr marL="3565886" algn="l" rtl="0" eaLnBrk="1" latinLnBrk="0" hangingPunct="1">
        <a:defRPr kumimoji="0" kern="1200">
          <a:solidFill>
            <a:schemeClr val="tx1"/>
          </a:solidFill>
          <a:latin typeface="+mn-lt"/>
          <a:ea typeface="+mn-ea"/>
          <a:cs typeface="+mn-cs"/>
        </a:defRPr>
      </a:lvl8pPr>
      <a:lvl9pPr marL="4075298"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jp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g"/><Relationship Id="rId4" Type="http://schemas.openxmlformats.org/officeDocument/2006/relationships/image" Target="../media/image4.jp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785" y="0"/>
            <a:ext cx="10095186" cy="897372"/>
          </a:xfrm>
        </p:spPr>
        <p:txBody>
          <a:bodyPr anchor="ctr">
            <a:normAutofit/>
          </a:bodyPr>
          <a:lstStyle/>
          <a:p>
            <a:r>
              <a:rPr lang="en-US" sz="3200" dirty="0">
                <a:solidFill>
                  <a:srgbClr val="FF0000"/>
                </a:solidFill>
                <a:effectLst/>
              </a:rPr>
              <a:t>APPROVED SHORT SALE</a:t>
            </a:r>
            <a:r>
              <a:rPr lang="en-US" sz="3200" dirty="0" smtClean="0">
                <a:solidFill>
                  <a:srgbClr val="FF0000"/>
                </a:solidFill>
                <a:effectLst/>
              </a:rPr>
              <a:t>!! Just Reduced!!</a:t>
            </a:r>
            <a:endParaRPr lang="en-US" sz="3200" i="1" dirty="0">
              <a:solidFill>
                <a:srgbClr val="FF0000"/>
              </a:solidFill>
            </a:endParaRPr>
          </a:p>
        </p:txBody>
      </p:sp>
      <p:sp>
        <p:nvSpPr>
          <p:cNvPr id="3" name="Subtitle 2"/>
          <p:cNvSpPr>
            <a:spLocks noGrp="1"/>
          </p:cNvSpPr>
          <p:nvPr>
            <p:ph type="subTitle" idx="1"/>
          </p:nvPr>
        </p:nvSpPr>
        <p:spPr>
          <a:xfrm>
            <a:off x="-10510" y="3911168"/>
            <a:ext cx="10068910" cy="1986280"/>
          </a:xfrm>
        </p:spPr>
        <p:txBody>
          <a:bodyPr anchor="ctr">
            <a:noAutofit/>
          </a:bodyPr>
          <a:lstStyle/>
          <a:p>
            <a:r>
              <a:rPr lang="en-US" sz="1600" dirty="0">
                <a:effectLst>
                  <a:outerShdw blurRad="38100" dist="38100" dir="2700000" algn="tl">
                    <a:srgbClr val="000000">
                      <a:alpha val="43137"/>
                    </a:srgbClr>
                  </a:outerShdw>
                </a:effectLst>
              </a:rPr>
              <a:t>ADORABLE!! Want a home that already has equity?? Home Appraised for $150,000 in April 2014! Awesome two story layout. Enter this home to an inviting living room with laminate flooring. Formal Dining room offers great space for entertaining and laminate flooring. Open kitchen with built in desk and includes all major appliance. Home offers a wonderful sun room for relaxation and covered patio to enjoy the very private wooded backyard. Master bedroom is located downstairs with walk in closet and ceiling fan. Master bathroom offers his and her sinks. Two large bedrooms are located upstairs. Both offer walk in closets and ceiling fans. This is a must see. Excellent price in a great neighborhood.</a:t>
            </a:r>
          </a:p>
        </p:txBody>
      </p:sp>
      <p:sp>
        <p:nvSpPr>
          <p:cNvPr id="4" name="Rectangle 3"/>
          <p:cNvSpPr/>
          <p:nvPr/>
        </p:nvSpPr>
        <p:spPr>
          <a:xfrm>
            <a:off x="7335560" y="930144"/>
            <a:ext cx="2722840" cy="2616101"/>
          </a:xfrm>
          <a:prstGeom prst="rect">
            <a:avLst/>
          </a:prstGeom>
        </p:spPr>
        <p:txBody>
          <a:bodyPr wrap="square">
            <a:spAutoFit/>
          </a:bodyPr>
          <a:lstStyle/>
          <a:p>
            <a:pPr algn="ctr"/>
            <a:r>
              <a:rPr lang="en-US" sz="2400" dirty="0">
                <a:effectLst>
                  <a:outerShdw blurRad="38100" dist="38100" dir="2700000" algn="tl">
                    <a:srgbClr val="000000">
                      <a:alpha val="43137"/>
                    </a:srgbClr>
                  </a:outerShdw>
                </a:effectLst>
              </a:rPr>
              <a:t>320 Aberdeen Cir</a:t>
            </a:r>
            <a:endParaRPr lang="en-US" dirty="0" smtClean="0">
              <a:effectLst>
                <a:outerShdw blurRad="38100" dist="38100" dir="2700000" algn="tl">
                  <a:srgbClr val="000000">
                    <a:alpha val="43137"/>
                  </a:srgbClr>
                </a:outerShdw>
              </a:effectLst>
            </a:endParaRPr>
          </a:p>
          <a:p>
            <a:pPr algn="ctr"/>
            <a:endParaRPr lang="en-US" sz="2400" dirty="0" smtClean="0">
              <a:effectLst>
                <a:outerShdw blurRad="38100" dist="38100" dir="2700000" algn="tl">
                  <a:srgbClr val="000000">
                    <a:alpha val="43137"/>
                  </a:srgbClr>
                </a:outerShdw>
              </a:effectLst>
            </a:endParaRPr>
          </a:p>
          <a:p>
            <a:pPr algn="ctr"/>
            <a:r>
              <a:rPr lang="en-US" sz="2400" smtClean="0">
                <a:effectLst>
                  <a:outerShdw blurRad="38100" dist="38100" dir="2700000" algn="tl">
                    <a:srgbClr val="000000">
                      <a:alpha val="43137"/>
                    </a:srgbClr>
                  </a:outerShdw>
                </a:effectLst>
              </a:rPr>
              <a:t>Scotts </a:t>
            </a:r>
            <a:r>
              <a:rPr lang="en-US" sz="2400" dirty="0" smtClean="0">
                <a:effectLst>
                  <a:outerShdw blurRad="38100" dist="38100" dir="2700000" algn="tl">
                    <a:srgbClr val="000000">
                      <a:alpha val="43137"/>
                    </a:srgbClr>
                  </a:outerShdw>
                </a:effectLst>
              </a:rPr>
              <a:t>Mill</a:t>
            </a:r>
          </a:p>
          <a:p>
            <a:pPr algn="ctr"/>
            <a:r>
              <a:rPr lang="en-US" sz="2400" dirty="0" smtClean="0">
                <a:effectLst>
                  <a:outerShdw blurRad="38100" dist="38100" dir="2700000" algn="tl">
                    <a:srgbClr val="000000">
                      <a:alpha val="43137"/>
                    </a:srgbClr>
                  </a:outerShdw>
                </a:effectLst>
              </a:rPr>
              <a:t>Summerville</a:t>
            </a:r>
          </a:p>
          <a:p>
            <a:pPr algn="ctr"/>
            <a:r>
              <a:rPr lang="en-US" sz="2400" dirty="0" smtClean="0">
                <a:effectLst>
                  <a:outerShdw blurRad="38100" dist="38100" dir="2700000" algn="tl">
                    <a:srgbClr val="000000">
                      <a:alpha val="43137"/>
                    </a:srgbClr>
                  </a:outerShdw>
                </a:effectLst>
              </a:rPr>
              <a:t>MLS</a:t>
            </a:r>
            <a:r>
              <a:rPr lang="en-US" sz="2400" dirty="0">
                <a:effectLst>
                  <a:outerShdw blurRad="38100" dist="38100" dir="2700000" algn="tl">
                    <a:srgbClr val="000000">
                      <a:alpha val="43137"/>
                    </a:srgbClr>
                  </a:outerShdw>
                </a:effectLst>
              </a:rPr>
              <a:t># </a:t>
            </a:r>
            <a:r>
              <a:rPr lang="en-US" sz="2400" dirty="0" smtClean="0">
                <a:effectLst>
                  <a:outerShdw blurRad="38100" dist="38100" dir="2700000" algn="tl">
                    <a:srgbClr val="000000">
                      <a:alpha val="43137"/>
                    </a:srgbClr>
                  </a:outerShdw>
                </a:effectLst>
              </a:rPr>
              <a:t>1413033</a:t>
            </a:r>
          </a:p>
          <a:p>
            <a:pPr algn="ctr"/>
            <a:endParaRPr lang="en-US" dirty="0">
              <a:effectLst>
                <a:outerShdw blurRad="38100" dist="38100" dir="2700000" algn="tl">
                  <a:srgbClr val="000000">
                    <a:alpha val="43137"/>
                  </a:srgbClr>
                </a:outerShdw>
              </a:effectLst>
            </a:endParaRPr>
          </a:p>
          <a:p>
            <a:pPr algn="ctr"/>
            <a:r>
              <a:rPr lang="en-US" sz="2400" b="1" i="1" dirty="0" smtClean="0">
                <a:effectLst>
                  <a:outerShdw blurRad="38100" dist="38100" dir="2700000" algn="tl">
                    <a:srgbClr val="000000">
                      <a:alpha val="43137"/>
                    </a:srgbClr>
                  </a:outerShdw>
                </a:effectLst>
              </a:rPr>
              <a:t>NOW $135,000</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193" y="892800"/>
            <a:ext cx="3669793" cy="2752344"/>
          </a:xfrm>
          <a:prstGeom prst="rect">
            <a:avLst/>
          </a:prstGeom>
        </p:spPr>
      </p:pic>
      <p:sp>
        <p:nvSpPr>
          <p:cNvPr id="6" name="Rectangle 5"/>
          <p:cNvSpPr/>
          <p:nvPr/>
        </p:nvSpPr>
        <p:spPr>
          <a:xfrm>
            <a:off x="6512910" y="6110407"/>
            <a:ext cx="3563881" cy="1661993"/>
          </a:xfrm>
          <a:prstGeom prst="rect">
            <a:avLst/>
          </a:prstGeom>
        </p:spPr>
        <p:txBody>
          <a:bodyPr wrap="square">
            <a:spAutoFit/>
          </a:bodyPr>
          <a:lstStyle/>
          <a:p>
            <a:pPr algn="r"/>
            <a:r>
              <a:rPr lang="en-US" sz="1800" b="1" dirty="0"/>
              <a:t>Jennifer </a:t>
            </a:r>
            <a:r>
              <a:rPr lang="en-US" sz="1800" b="1" dirty="0" err="1"/>
              <a:t>Laffey</a:t>
            </a:r>
            <a:r>
              <a:rPr lang="en-US" sz="1800" b="1" dirty="0"/>
              <a:t>-Foster, MRP</a:t>
            </a:r>
          </a:p>
          <a:p>
            <a:pPr algn="r"/>
            <a:r>
              <a:rPr lang="en-US" sz="1400" b="1" dirty="0"/>
              <a:t>Real Estate Agent</a:t>
            </a:r>
          </a:p>
          <a:p>
            <a:pPr algn="r"/>
            <a:r>
              <a:rPr lang="en-US" sz="1400" b="1" dirty="0"/>
              <a:t>Miler Properties</a:t>
            </a:r>
          </a:p>
          <a:p>
            <a:pPr algn="r"/>
            <a:r>
              <a:rPr lang="en-US" sz="1400" b="1" dirty="0" smtClean="0"/>
              <a:t>Office: </a:t>
            </a:r>
            <a:r>
              <a:rPr lang="en-US" sz="1400" b="1" dirty="0"/>
              <a:t>843-821-1111</a:t>
            </a:r>
          </a:p>
          <a:p>
            <a:pPr algn="r"/>
            <a:r>
              <a:rPr lang="en-US" sz="1400" b="1" dirty="0" smtClean="0"/>
              <a:t>Cell: 843-708-1582</a:t>
            </a:r>
          </a:p>
          <a:p>
            <a:pPr algn="r"/>
            <a:r>
              <a:rPr lang="en-US" sz="1400" b="1" dirty="0"/>
              <a:t>jlfoster86@gmail.com</a:t>
            </a:r>
            <a:br>
              <a:rPr lang="en-US" sz="1400" b="1" dirty="0"/>
            </a:br>
            <a:r>
              <a:rPr lang="en-US" sz="1400" b="1" dirty="0"/>
              <a:t>www.milerproperties.com</a:t>
            </a:r>
          </a:p>
        </p:txBody>
      </p:sp>
      <p:pic>
        <p:nvPicPr>
          <p:cNvPr id="7" name="Picture 6"/>
          <p:cNvPicPr>
            <a:picLocks noChangeAspect="1"/>
          </p:cNvPicPr>
          <p:nvPr/>
        </p:nvPicPr>
        <p:blipFill rotWithShape="1">
          <a:blip r:embed="rId3" cstate="print">
            <a:extLst>
              <a:ext uri="{28A0092B-C50C-407E-A947-70E740481C1C}">
                <a14:useLocalDpi xmlns:a14="http://schemas.microsoft.com/office/drawing/2010/main" val="0"/>
              </a:ext>
            </a:extLst>
          </a:blip>
          <a:srcRect b="11297"/>
          <a:stretch/>
        </p:blipFill>
        <p:spPr>
          <a:xfrm>
            <a:off x="5480304" y="897372"/>
            <a:ext cx="1828800" cy="1371600"/>
          </a:xfrm>
          <a:prstGeom prst="rect">
            <a:avLst/>
          </a:prstGeom>
        </p:spPr>
      </p:pic>
      <p:pic>
        <p:nvPicPr>
          <p:cNvPr id="8" name="Picture 7"/>
          <p:cNvPicPr>
            <a:picLocks noChangeAspect="1"/>
          </p:cNvPicPr>
          <p:nvPr/>
        </p:nvPicPr>
        <p:blipFill rotWithShape="1">
          <a:blip r:embed="rId4" cstate="print">
            <a:extLst>
              <a:ext uri="{28A0092B-C50C-407E-A947-70E740481C1C}">
                <a14:useLocalDpi xmlns:a14="http://schemas.microsoft.com/office/drawing/2010/main" val="0"/>
              </a:ext>
            </a:extLst>
          </a:blip>
          <a:srcRect b="13930"/>
          <a:stretch/>
        </p:blipFill>
        <p:spPr>
          <a:xfrm>
            <a:off x="3657600" y="897372"/>
            <a:ext cx="1828800" cy="1371600"/>
          </a:xfrm>
          <a:prstGeom prst="rect">
            <a:avLst/>
          </a:prstGeom>
        </p:spPr>
      </p:pic>
      <p:pic>
        <p:nvPicPr>
          <p:cNvPr id="9" name="Picture 8"/>
          <p:cNvPicPr>
            <a:picLocks noChangeAspect="1"/>
          </p:cNvPicPr>
          <p:nvPr/>
        </p:nvPicPr>
        <p:blipFill rotWithShape="1">
          <a:blip r:embed="rId5" cstate="print">
            <a:extLst>
              <a:ext uri="{28A0092B-C50C-407E-A947-70E740481C1C}">
                <a14:useLocalDpi xmlns:a14="http://schemas.microsoft.com/office/drawing/2010/main" val="0"/>
              </a:ext>
            </a:extLst>
          </a:blip>
          <a:srcRect b="14957"/>
          <a:stretch/>
        </p:blipFill>
        <p:spPr>
          <a:xfrm>
            <a:off x="0" y="6158899"/>
            <a:ext cx="2151334" cy="1613500"/>
          </a:xfrm>
          <a:prstGeom prst="rect">
            <a:avLst/>
          </a:prstGeom>
        </p:spPr>
      </p:pic>
      <p:pic>
        <p:nvPicPr>
          <p:cNvPr id="10" name="Picture 9"/>
          <p:cNvPicPr>
            <a:picLocks noChangeAspect="1"/>
          </p:cNvPicPr>
          <p:nvPr/>
        </p:nvPicPr>
        <p:blipFill rotWithShape="1">
          <a:blip r:embed="rId6" cstate="print">
            <a:extLst>
              <a:ext uri="{28A0092B-C50C-407E-A947-70E740481C1C}">
                <a14:useLocalDpi xmlns:a14="http://schemas.microsoft.com/office/drawing/2010/main" val="0"/>
              </a:ext>
            </a:extLst>
          </a:blip>
          <a:srcRect b="11675"/>
          <a:stretch/>
        </p:blipFill>
        <p:spPr>
          <a:xfrm>
            <a:off x="3657600" y="2278117"/>
            <a:ext cx="1828800" cy="1371600"/>
          </a:xfrm>
          <a:prstGeom prst="rect">
            <a:avLst/>
          </a:prstGeom>
        </p:spPr>
      </p:pic>
      <p:pic>
        <p:nvPicPr>
          <p:cNvPr id="11" name="Picture 10"/>
          <p:cNvPicPr>
            <a:picLocks noChangeAspect="1"/>
          </p:cNvPicPr>
          <p:nvPr/>
        </p:nvPicPr>
        <p:blipFill rotWithShape="1">
          <a:blip r:embed="rId7" cstate="print">
            <a:extLst>
              <a:ext uri="{28A0092B-C50C-407E-A947-70E740481C1C}">
                <a14:useLocalDpi xmlns:a14="http://schemas.microsoft.com/office/drawing/2010/main" val="0"/>
              </a:ext>
            </a:extLst>
          </a:blip>
          <a:srcRect b="12563"/>
          <a:stretch/>
        </p:blipFill>
        <p:spPr>
          <a:xfrm>
            <a:off x="5480304" y="2278117"/>
            <a:ext cx="1828800" cy="1371600"/>
          </a:xfrm>
          <a:prstGeom prst="rect">
            <a:avLst/>
          </a:prstGeom>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133600" y="6158899"/>
            <a:ext cx="2151334" cy="1613500"/>
          </a:xfrm>
          <a:prstGeom prst="rect">
            <a:avLst/>
          </a:prstGeom>
        </p:spPr>
      </p:pic>
      <p:pic>
        <p:nvPicPr>
          <p:cNvPr id="13" name="Picture 1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267200" y="6158899"/>
            <a:ext cx="2151334" cy="1613500"/>
          </a:xfrm>
          <a:prstGeom prst="rect">
            <a:avLst/>
          </a:prstGeom>
        </p:spPr>
      </p:pic>
    </p:spTree>
    <p:extLst>
      <p:ext uri="{BB962C8B-B14F-4D97-AF65-F5344CB8AC3E}">
        <p14:creationId xmlns:p14="http://schemas.microsoft.com/office/powerpoint/2010/main" val="39670890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36</TotalTime>
  <Words>164</Words>
  <Application>Microsoft Office PowerPoint</Application>
  <PresentationFormat>Custom</PresentationFormat>
  <Paragraphs>15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Apex</vt:lpstr>
      <vt:lpstr>APPROVED SHORT SALE!! Just Reduced!!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HOUSE!!  Sunday 8/24, 1-4</dc:title>
  <dc:creator>CVH360</dc:creator>
  <cp:lastModifiedBy>atp1313@gmail.com</cp:lastModifiedBy>
  <cp:revision>8</cp:revision>
  <dcterms:created xsi:type="dcterms:W3CDTF">2006-08-16T00:00:00Z</dcterms:created>
  <dcterms:modified xsi:type="dcterms:W3CDTF">2014-11-19T14:27:39Z</dcterms:modified>
</cp:coreProperties>
</file>