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794" y="-293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4/19/2017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mailto:wannamom66@gmail.com" TargetMode="External"/><Relationship Id="rId7"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jpg"/><Relationship Id="rId11" Type="http://schemas.openxmlformats.org/officeDocument/2006/relationships/image" Target="../media/image7.jpeg"/><Relationship Id="rId5" Type="http://schemas.openxmlformats.org/officeDocument/2006/relationships/hyperlink" Target="http://www.agentownedrealty.com/" TargetMode="External"/><Relationship Id="rId10" Type="http://schemas.openxmlformats.org/officeDocument/2006/relationships/image" Target="../media/image6.jpeg"/><Relationship Id="rId4" Type="http://schemas.openxmlformats.org/officeDocument/2006/relationships/hyperlink" Target="mailto:jill@agentowned.com" TargetMode="Externa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245" y="85885"/>
            <a:ext cx="7784644" cy="51767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ctrTitle"/>
          </p:nvPr>
        </p:nvSpPr>
        <p:spPr>
          <a:xfrm>
            <a:off x="0" y="4038600"/>
            <a:ext cx="7772400" cy="1071669"/>
          </a:xfrm>
        </p:spPr>
        <p:txBody>
          <a:bodyPr anchor="ctr">
            <a:noAutofit/>
          </a:bodyPr>
          <a:lstStyle/>
          <a:p>
            <a:r>
              <a:rPr lang="en-US" sz="2800" b="1" dirty="0">
                <a:ln w="3175">
                  <a:solidFill>
                    <a:schemeClr val="bg2">
                      <a:lumMod val="50000"/>
                    </a:schemeClr>
                  </a:solidFill>
                </a:ln>
                <a:solidFill>
                  <a:schemeClr val="bg1"/>
                </a:solidFill>
                <a:effectLst>
                  <a:outerShdw blurRad="63500" dist="25400" dir="5400000" algn="t" rotWithShape="0">
                    <a:prstClr val="black">
                      <a:alpha val="75000"/>
                    </a:prstClr>
                  </a:outerShdw>
                </a:effectLst>
                <a:latin typeface="Georgia" panose="02040502050405020303" pitchFamily="18" charset="0"/>
                <a:cs typeface="Microsoft Sans Serif" panose="020B0604020202020204" pitchFamily="34" charset="0"/>
              </a:rPr>
              <a:t>320 Bermuda Towne</a:t>
            </a:r>
            <a:br>
              <a:rPr lang="en-US" sz="2800" b="1" dirty="0">
                <a:ln w="3175">
                  <a:solidFill>
                    <a:schemeClr val="bg2">
                      <a:lumMod val="50000"/>
                    </a:schemeClr>
                  </a:solidFill>
                </a:ln>
                <a:solidFill>
                  <a:schemeClr val="bg1"/>
                </a:solidFill>
                <a:effectLst>
                  <a:outerShdw blurRad="63500" dist="25400" dir="5400000" algn="t" rotWithShape="0">
                    <a:prstClr val="black">
                      <a:alpha val="75000"/>
                    </a:prstClr>
                  </a:outerShdw>
                </a:effectLst>
                <a:latin typeface="Georgia" panose="02040502050405020303" pitchFamily="18" charset="0"/>
                <a:cs typeface="Microsoft Sans Serif" panose="020B0604020202020204" pitchFamily="34" charset="0"/>
              </a:rPr>
            </a:br>
            <a:r>
              <a:rPr lang="en-US" sz="2000" b="1" dirty="0" err="1">
                <a:ln w="3175">
                  <a:solidFill>
                    <a:schemeClr val="bg2">
                      <a:lumMod val="50000"/>
                    </a:schemeClr>
                  </a:solidFill>
                </a:ln>
                <a:solidFill>
                  <a:schemeClr val="bg1"/>
                </a:solidFill>
                <a:effectLst>
                  <a:outerShdw blurRad="63500" dist="25400" dir="5400000" algn="t" rotWithShape="0">
                    <a:prstClr val="black">
                      <a:alpha val="75000"/>
                    </a:prstClr>
                  </a:outerShdw>
                </a:effectLst>
                <a:latin typeface="Georgia" panose="02040502050405020303" pitchFamily="18" charset="0"/>
                <a:cs typeface="Microsoft Sans Serif" panose="020B0604020202020204" pitchFamily="34" charset="0"/>
              </a:rPr>
              <a:t>Hibben</a:t>
            </a:r>
            <a:r>
              <a:rPr lang="en-US" sz="2000" b="1" dirty="0">
                <a:ln w="3175">
                  <a:solidFill>
                    <a:schemeClr val="bg2">
                      <a:lumMod val="50000"/>
                    </a:schemeClr>
                  </a:solidFill>
                </a:ln>
                <a:solidFill>
                  <a:schemeClr val="bg1"/>
                </a:solidFill>
                <a:effectLst>
                  <a:outerShdw blurRad="63500" dist="25400" dir="5400000" algn="t" rotWithShape="0">
                    <a:prstClr val="black">
                      <a:alpha val="75000"/>
                    </a:prstClr>
                  </a:outerShdw>
                </a:effectLst>
                <a:latin typeface="Georgia" panose="02040502050405020303" pitchFamily="18" charset="0"/>
                <a:cs typeface="Microsoft Sans Serif" panose="020B0604020202020204" pitchFamily="34" charset="0"/>
              </a:rPr>
              <a:t> @ Belle Hall | Mount Pleasant, SC 29464</a:t>
            </a:r>
            <a:br>
              <a:rPr lang="en-US" sz="2000" b="1" dirty="0">
                <a:ln w="3175">
                  <a:solidFill>
                    <a:schemeClr val="bg2">
                      <a:lumMod val="50000"/>
                    </a:schemeClr>
                  </a:solidFill>
                </a:ln>
                <a:solidFill>
                  <a:schemeClr val="bg1"/>
                </a:solidFill>
                <a:effectLst>
                  <a:outerShdw blurRad="63500" dist="25400" dir="5400000" algn="t" rotWithShape="0">
                    <a:prstClr val="black">
                      <a:alpha val="75000"/>
                    </a:prstClr>
                  </a:outerShdw>
                </a:effectLst>
                <a:latin typeface="Georgia" panose="02040502050405020303" pitchFamily="18" charset="0"/>
                <a:cs typeface="Microsoft Sans Serif" panose="020B0604020202020204" pitchFamily="34" charset="0"/>
              </a:rPr>
            </a:br>
            <a:r>
              <a:rPr lang="en-US" sz="2000" b="1" dirty="0">
                <a:ln w="3175">
                  <a:solidFill>
                    <a:schemeClr val="bg2">
                      <a:lumMod val="50000"/>
                    </a:schemeClr>
                  </a:solidFill>
                </a:ln>
                <a:solidFill>
                  <a:schemeClr val="bg1"/>
                </a:solidFill>
                <a:effectLst>
                  <a:outerShdw blurRad="63500" dist="25400" dir="5400000" algn="t" rotWithShape="0">
                    <a:prstClr val="black">
                      <a:alpha val="75000"/>
                    </a:prstClr>
                  </a:outerShdw>
                </a:effectLst>
                <a:latin typeface="Georgia" panose="02040502050405020303" pitchFamily="18" charset="0"/>
                <a:cs typeface="Microsoft Sans Serif" panose="020B0604020202020204" pitchFamily="34" charset="0"/>
              </a:rPr>
              <a:t>MLS# 17008879 | $725,000</a:t>
            </a:r>
            <a:endParaRPr lang="en-US" sz="1600" b="1" dirty="0">
              <a:ln w="3175">
                <a:solidFill>
                  <a:schemeClr val="bg2">
                    <a:lumMod val="50000"/>
                  </a:schemeClr>
                </a:solidFill>
              </a:ln>
              <a:solidFill>
                <a:schemeClr val="bg1"/>
              </a:solidFill>
              <a:effectLst>
                <a:outerShdw blurRad="63500" dist="25400" dir="5400000" algn="t" rotWithShape="0">
                  <a:prstClr val="black">
                    <a:alpha val="75000"/>
                  </a:prstClr>
                </a:outerShdw>
              </a:effectLst>
              <a:latin typeface="Georgia" panose="02040502050405020303" pitchFamily="18" charset="0"/>
              <a:cs typeface="Microsoft Sans Serif" panose="020B0604020202020204" pitchFamily="34" charset="0"/>
            </a:endParaRPr>
          </a:p>
        </p:txBody>
      </p:sp>
      <p:sp>
        <p:nvSpPr>
          <p:cNvPr id="6" name="Rectangle 5"/>
          <p:cNvSpPr/>
          <p:nvPr/>
        </p:nvSpPr>
        <p:spPr>
          <a:xfrm>
            <a:off x="4725285" y="9041431"/>
            <a:ext cx="2906701"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Margaret Wannamaker</a:t>
            </a:r>
          </a:p>
          <a:p>
            <a:pPr algn="ctr"/>
            <a:r>
              <a:rPr lang="en-US" sz="1400" dirty="0">
                <a:latin typeface="Georgia" panose="02040502050405020303" pitchFamily="18" charset="0"/>
              </a:rPr>
              <a:t>843-364-5851</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3"/>
              </a:rPr>
              <a:t>wannamom66@gmail.com</a:t>
            </a:r>
            <a:r>
              <a:rPr lang="en-US" sz="1400" dirty="0">
                <a:latin typeface="Georgia" panose="02040502050405020303" pitchFamily="18" charset="0"/>
                <a:cs typeface="Microsoft Sans Serif" panose="020B0604020202020204" pitchFamily="34" charset="0"/>
              </a:rPr>
              <a:t> </a:t>
            </a:r>
          </a:p>
        </p:txBody>
      </p:sp>
      <p:sp>
        <p:nvSpPr>
          <p:cNvPr id="9" name="Rectangle 8"/>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10" name="Down Ribbon 9"/>
          <p:cNvSpPr/>
          <p:nvPr/>
        </p:nvSpPr>
        <p:spPr>
          <a:xfrm>
            <a:off x="108106" y="85886"/>
            <a:ext cx="7556189" cy="676114"/>
          </a:xfrm>
          <a:prstGeom prst="ribbon">
            <a:avLst>
              <a:gd name="adj1" fmla="val 16667"/>
              <a:gd name="adj2" fmla="val 71557"/>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latin typeface="Gabriola" panose="04040605051002020D02" pitchFamily="82" charset="0"/>
              </a:rPr>
              <a:t>Price Reduced  $24,000 in </a:t>
            </a:r>
            <a:r>
              <a:rPr lang="en-US" sz="3200" b="1" i="1" dirty="0" err="1">
                <a:solidFill>
                  <a:schemeClr val="tx1"/>
                </a:solidFill>
                <a:latin typeface="Gabriola" panose="04040605051002020D02" pitchFamily="82" charset="0"/>
              </a:rPr>
              <a:t>Hibben</a:t>
            </a:r>
            <a:endParaRPr lang="en-US" sz="3200" b="1" i="1" dirty="0">
              <a:solidFill>
                <a:schemeClr val="tx1"/>
              </a:solidFill>
              <a:latin typeface="Gabriola" panose="04040605051002020D02" pitchFamily="82" charset="0"/>
            </a:endParaRPr>
          </a:p>
        </p:txBody>
      </p:sp>
      <p:sp>
        <p:nvSpPr>
          <p:cNvPr id="25" name="Rectangle 24"/>
          <p:cNvSpPr/>
          <p:nvPr/>
        </p:nvSpPr>
        <p:spPr>
          <a:xfrm>
            <a:off x="140413" y="9041431"/>
            <a:ext cx="2891421"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4"/>
              </a:rPr>
              <a:t>stan.huff@agentowned.com</a:t>
            </a:r>
            <a:r>
              <a:rPr lang="en-US" sz="1400" dirty="0">
                <a:latin typeface="Georgia" panose="02040502050405020303" pitchFamily="18" charset="0"/>
                <a:cs typeface="Microsoft Sans Serif" panose="020B0604020202020204" pitchFamily="34" charset="0"/>
              </a:rPr>
              <a:t>  </a:t>
            </a:r>
          </a:p>
        </p:txBody>
      </p:sp>
      <p:grpSp>
        <p:nvGrpSpPr>
          <p:cNvPr id="13" name="Group 12"/>
          <p:cNvGrpSpPr/>
          <p:nvPr/>
        </p:nvGrpSpPr>
        <p:grpSpPr>
          <a:xfrm>
            <a:off x="2991564" y="9022503"/>
            <a:ext cx="1789272" cy="807297"/>
            <a:chOff x="2991564" y="9037568"/>
            <a:chExt cx="1789272" cy="807297"/>
          </a:xfrm>
        </p:grpSpPr>
        <p:sp>
          <p:nvSpPr>
            <p:cNvPr id="7" name="Rectangle 6"/>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5"/>
                </a:rPr>
                <a:t>www.agentownedrealty.com</a:t>
              </a:r>
              <a:endParaRPr lang="en-US" sz="1000" dirty="0"/>
            </a:p>
          </p:txBody>
        </p:sp>
        <p:pic>
          <p:nvPicPr>
            <p:cNvPr id="11" name="Picture 10"/>
            <p:cNvPicPr>
              <a:picLocks noChangeAspect="1"/>
            </p:cNvPicPr>
            <p:nvPr/>
          </p:nvPicPr>
          <p:blipFill>
            <a:blip r:embed="rId6"/>
            <a:stretch>
              <a:fillRect/>
            </a:stretch>
          </p:blipFill>
          <p:spPr>
            <a:xfrm>
              <a:off x="3375375" y="9037568"/>
              <a:ext cx="1021651" cy="536147"/>
            </a:xfrm>
            <a:prstGeom prst="rect">
              <a:avLst/>
            </a:prstGeom>
          </p:spPr>
        </p:pic>
      </p:grpSp>
      <p:sp>
        <p:nvSpPr>
          <p:cNvPr id="5" name="Rectangle 4"/>
          <p:cNvSpPr/>
          <p:nvPr/>
        </p:nvSpPr>
        <p:spPr>
          <a:xfrm>
            <a:off x="-3733799" y="264975"/>
            <a:ext cx="2743200" cy="1754326"/>
          </a:xfrm>
          <a:prstGeom prst="rect">
            <a:avLst/>
          </a:prstGeom>
        </p:spPr>
        <p:txBody>
          <a:bodyPr wrap="square">
            <a:spAutoFit/>
          </a:bodyPr>
          <a:lstStyle/>
          <a:p>
            <a:r>
              <a:rPr lang="en-US" sz="3600" b="1" i="1" dirty="0">
                <a:solidFill>
                  <a:schemeClr val="bg1"/>
                </a:solidFill>
                <a:effectLst>
                  <a:outerShdw blurRad="38100" dist="38100" dir="2700000" algn="tl">
                    <a:srgbClr val="000000">
                      <a:alpha val="43137"/>
                    </a:srgbClr>
                  </a:outerShdw>
                </a:effectLst>
                <a:latin typeface="Gabriola" panose="04040605051002020D02" pitchFamily="82" charset="0"/>
              </a:rPr>
              <a:t>Price Reduction </a:t>
            </a:r>
            <a:br>
              <a:rPr lang="en-US" sz="3600" b="1" i="1" dirty="0">
                <a:solidFill>
                  <a:schemeClr val="bg1"/>
                </a:solidFill>
                <a:effectLst>
                  <a:outerShdw blurRad="38100" dist="38100" dir="2700000" algn="tl">
                    <a:srgbClr val="000000">
                      <a:alpha val="43137"/>
                    </a:srgbClr>
                  </a:outerShdw>
                </a:effectLst>
                <a:latin typeface="Gabriola" panose="04040605051002020D02" pitchFamily="82" charset="0"/>
              </a:rPr>
            </a:br>
            <a:r>
              <a:rPr lang="en-US" sz="3600" b="1" i="1" dirty="0">
                <a:solidFill>
                  <a:schemeClr val="bg1"/>
                </a:solidFill>
                <a:effectLst>
                  <a:outerShdw blurRad="38100" dist="38100" dir="2700000" algn="tl">
                    <a:srgbClr val="000000">
                      <a:alpha val="43137"/>
                    </a:srgbClr>
                  </a:outerShdw>
                </a:effectLst>
                <a:latin typeface="Gabriola" panose="04040605051002020D02" pitchFamily="82" charset="0"/>
              </a:rPr>
              <a:t>in Park West</a:t>
            </a:r>
          </a:p>
          <a:p>
            <a:r>
              <a:rPr lang="en-US" sz="3600" b="1" i="1" dirty="0">
                <a:solidFill>
                  <a:schemeClr val="bg1"/>
                </a:solidFill>
                <a:effectLst>
                  <a:outerShdw blurRad="38100" dist="38100" dir="2700000" algn="tl">
                    <a:srgbClr val="000000">
                      <a:alpha val="43137"/>
                    </a:srgbClr>
                  </a:outerShdw>
                </a:effectLst>
                <a:latin typeface="Gabriola" panose="04040605051002020D02" pitchFamily="82" charset="0"/>
              </a:rPr>
              <a:t>$775,000</a:t>
            </a:r>
          </a:p>
        </p:txBody>
      </p:sp>
      <p:pic>
        <p:nvPicPr>
          <p:cNvPr id="21"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5769" y="7968663"/>
            <a:ext cx="1371600" cy="912114"/>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645744" y="7968664"/>
            <a:ext cx="1371600" cy="912114"/>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205719" y="7968663"/>
            <a:ext cx="1371600" cy="917258"/>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pic>
        <p:nvPicPr>
          <p:cNvPr id="33"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765694" y="7968663"/>
            <a:ext cx="1371600" cy="917258"/>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pic>
        <p:nvPicPr>
          <p:cNvPr id="37"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325669" y="7968663"/>
            <a:ext cx="1371600" cy="912114"/>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2246" y="5247144"/>
            <a:ext cx="7784645" cy="2677656"/>
          </a:xfrm>
          <a:prstGeom prst="rect">
            <a:avLst/>
          </a:prstGeom>
        </p:spPr>
        <p:txBody>
          <a:bodyPr wrap="square" numCol="1">
            <a:spAutoFit/>
          </a:bodyPr>
          <a:lstStyle/>
          <a:p>
            <a:pPr algn="ctr"/>
            <a:r>
              <a:rPr lang="en-US" sz="1400" dirty="0">
                <a:latin typeface="Georgia" panose="02040502050405020303" pitchFamily="18" charset="0"/>
                <a:cs typeface="Microsoft Sans Serif" panose="020B0604020202020204" pitchFamily="34" charset="0"/>
              </a:rPr>
              <a:t>This lovely Charleston single 5BR/3.5 BA in highly sought after </a:t>
            </a:r>
            <a:r>
              <a:rPr lang="en-US" sz="1400" dirty="0" err="1">
                <a:latin typeface="Georgia" panose="02040502050405020303" pitchFamily="18" charset="0"/>
                <a:cs typeface="Microsoft Sans Serif" panose="020B0604020202020204" pitchFamily="34" charset="0"/>
              </a:rPr>
              <a:t>Hibben</a:t>
            </a:r>
            <a:r>
              <a:rPr lang="en-US" sz="1400" dirty="0">
                <a:latin typeface="Georgia" panose="02040502050405020303" pitchFamily="18" charset="0"/>
                <a:cs typeface="Microsoft Sans Serif" panose="020B0604020202020204" pitchFamily="34" charset="0"/>
              </a:rPr>
              <a:t> boasts large double front porches, two car garage and fenced in front and backyard with deck. This well designed floor plan features 9 </a:t>
            </a:r>
            <a:r>
              <a:rPr lang="en-US" sz="1400" dirty="0" err="1">
                <a:latin typeface="Georgia" panose="02040502050405020303" pitchFamily="18" charset="0"/>
                <a:cs typeface="Microsoft Sans Serif" panose="020B0604020202020204" pitchFamily="34" charset="0"/>
              </a:rPr>
              <a:t>ft</a:t>
            </a:r>
            <a:r>
              <a:rPr lang="en-US" sz="1400" dirty="0">
                <a:latin typeface="Georgia" panose="02040502050405020303" pitchFamily="18" charset="0"/>
                <a:cs typeface="Microsoft Sans Serif" panose="020B0604020202020204" pitchFamily="34" charset="0"/>
              </a:rPr>
              <a:t> ceilings, plantation shutters, hardwood floors throughout and screened in porch. Master Bedroom is downstairs with large walk in closet. Master bath has dual vanity, granite countertops, separate toilet room, large soaking tub and separate shower with seating area. The kitchen is complete with beautiful granite countertops, cherry custom cabinets, pendant lighting, island with seating space, built in microwave, under cabinet lighting and walk in pantry. The kitchen opens to a spacious eating area and family room. Three separate large bedrooms upstairs and oversized FROG w/full bath. Very well maintained home. Crawlspace is in excellent condition. New system in place will not allow water to accumulate in crawlspace. Entire crawlspace has been encapsulated has French drains along interior walls with gravel, sump pump and dehumidifier.</a:t>
            </a:r>
            <a:endParaRPr lang="en-US" sz="1400" i="1" dirty="0">
              <a:latin typeface="Georgia" panose="02040502050405020303" pitchFamily="18" charset="0"/>
              <a:cs typeface="Microsoft Sans Serif" panose="020B0604020202020204" pitchFamily="34" charset="0"/>
            </a:endParaRPr>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220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320 Bermuda Towne Hibben @ Belle Hall | Mount Pleasant, SC 29464 MLS# 17008879 | $725,000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45</cp:revision>
  <dcterms:created xsi:type="dcterms:W3CDTF">2006-08-16T00:00:00Z</dcterms:created>
  <dcterms:modified xsi:type="dcterms:W3CDTF">2017-04-19T12:12:13Z</dcterms:modified>
</cp:coreProperties>
</file>