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00"/>
    <a:srgbClr val="17375E"/>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6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12/15/2025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www.zillow.com/view-imx/093a993d-d17a-459d-8894-a142154a94e1?setAttribution=mls&amp;wl=true&amp;initialViewType=pano&amp;utm_source=dashboard" TargetMode="External"/><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l="258" r="258"/>
          <a:stretch/>
        </p:blipFill>
        <p:spPr>
          <a:xfrm>
            <a:off x="0" y="304800"/>
            <a:ext cx="8229600" cy="4648200"/>
          </a:xfrm>
          <a:prstGeom prst="rect">
            <a:avLst/>
          </a:prstGeom>
          <a:ln>
            <a:noFill/>
          </a:ln>
          <a:effectLst/>
        </p:spPr>
      </p:pic>
      <p:sp>
        <p:nvSpPr>
          <p:cNvPr id="2" name="Title 1"/>
          <p:cNvSpPr>
            <a:spLocks noGrp="1"/>
          </p:cNvSpPr>
          <p:nvPr>
            <p:ph type="ctrTitle"/>
          </p:nvPr>
        </p:nvSpPr>
        <p:spPr>
          <a:xfrm>
            <a:off x="0" y="0"/>
            <a:ext cx="8229600" cy="577082"/>
          </a:xfrm>
          <a:solidFill>
            <a:schemeClr val="bg2">
              <a:lumMod val="75000"/>
            </a:schemeClr>
          </a:solidFill>
          <a:effectLst/>
        </p:spPr>
        <p:txBody>
          <a:bodyPr>
            <a:noAutofit/>
          </a:bodyPr>
          <a:lstStyle/>
          <a:p>
            <a:r>
              <a:rPr lang="en-US" sz="2200" b="1" dirty="0">
                <a:ln w="3175">
                  <a:noFill/>
                </a:ln>
                <a:solidFill>
                  <a:srgbClr val="FFFF00"/>
                </a:solidFill>
                <a:effectLst>
                  <a:outerShdw blurRad="38100" dist="25400" dir="2700000" algn="tl" rotWithShape="0">
                    <a:prstClr val="black">
                      <a:alpha val="75000"/>
                    </a:prstClr>
                  </a:outerShdw>
                </a:effectLst>
                <a:latin typeface="Futura Bk BT" panose="020B0502020204020303" pitchFamily="34" charset="0"/>
              </a:rPr>
              <a:t>AGENT OPEN HOUSE 12/16 10-12</a:t>
            </a:r>
          </a:p>
        </p:txBody>
      </p:sp>
      <p:sp>
        <p:nvSpPr>
          <p:cNvPr id="3" name="Subtitle 2"/>
          <p:cNvSpPr>
            <a:spLocks noGrp="1"/>
          </p:cNvSpPr>
          <p:nvPr>
            <p:ph type="subTitle" idx="1"/>
          </p:nvPr>
        </p:nvSpPr>
        <p:spPr>
          <a:xfrm>
            <a:off x="0" y="5265241"/>
            <a:ext cx="8229600" cy="3040558"/>
          </a:xfrm>
          <a:effectLst/>
        </p:spPr>
        <p:txBody>
          <a:bodyPr anchor="ctr">
            <a:noAutofit/>
          </a:bodyPr>
          <a:lstStyle/>
          <a:p>
            <a:r>
              <a:rPr lang="en-US" sz="1200" dirty="0">
                <a:solidFill>
                  <a:schemeClr val="bg2"/>
                </a:solidFill>
                <a:latin typeface="Futura Lt BT" panose="020B0402020204020303" pitchFamily="34" charset="0"/>
              </a:rPr>
              <a:t>This 2024 top floor 2 bedroom 2 bathroom condominium is perfection! Enjoy fantastic views of the Wando River while basking in comfortable breezes from the large terrace. One of only six units throughout the community with no adjoining walls, experience unmatched quiet and privacy with an abundance of natural light from windows on all sides. Upgrades galore! Wide plank hardwood flooring throughout, high end lighting fixtures and ceiling fans, custom closets and kitchen pantry designed by Inspired Closets, built-in kitchen appliances offering a seamless cabinetry esthetic, professionally installed high end wallpaper, additional ceiling lighting in dining room, custom window treatments in every room, large 2 x 4 shower tile and specialty mirrors in both bathrooms, upgraded Farrow and Ball wall paint with all walls and trim receiving 2 additional coats of paint after purchase. Beautiful kitchen tile backsplash and custom countertop in pantry with added electrical outlet. Impeccably maintained unit with garage storage and 2 parking spaces conveniently located next to the elevator. Beautiful courtyard with multiple seating areas and state of the art grille. Well equipped fitness center and tranquil pool with gathering pavilion.</a:t>
            </a:r>
          </a:p>
          <a:p>
            <a:endParaRPr lang="en-US" sz="1200" dirty="0">
              <a:solidFill>
                <a:schemeClr val="bg2"/>
              </a:solidFill>
              <a:latin typeface="Futura Lt BT" panose="020B0402020204020303" pitchFamily="34" charset="0"/>
            </a:endParaRPr>
          </a:p>
          <a:p>
            <a:r>
              <a:rPr lang="en-US" sz="1200" dirty="0">
                <a:solidFill>
                  <a:schemeClr val="bg2"/>
                </a:solidFill>
                <a:latin typeface="Futura Lt BT" panose="020B0402020204020303" pitchFamily="34" charset="0"/>
                <a:hlinkClick r:id="rId3"/>
              </a:rPr>
              <a:t>VIRTUAL TOUR</a:t>
            </a:r>
            <a:endParaRPr lang="en-US" sz="1200" dirty="0">
              <a:solidFill>
                <a:schemeClr val="bg2"/>
              </a:solidFill>
              <a:latin typeface="Futura Lt BT" panose="020B0402020204020303" pitchFamily="34" charset="0"/>
            </a:endParaRPr>
          </a:p>
        </p:txBody>
      </p:sp>
      <p:sp>
        <p:nvSpPr>
          <p:cNvPr id="17" name="Rectangle 16"/>
          <p:cNvSpPr/>
          <p:nvPr/>
        </p:nvSpPr>
        <p:spPr>
          <a:xfrm>
            <a:off x="5049916" y="9220200"/>
            <a:ext cx="2951083" cy="830997"/>
          </a:xfrm>
          <a:prstGeom prst="rect">
            <a:avLst/>
          </a:prstGeom>
          <a:effectLst/>
        </p:spPr>
        <p:txBody>
          <a:bodyPr wrap="square">
            <a:spAutoFit/>
          </a:bodyPr>
          <a:lstStyle/>
          <a:p>
            <a:pPr algn="r"/>
            <a:r>
              <a:rPr lang="en-US" sz="1200" b="1" dirty="0">
                <a:solidFill>
                  <a:schemeClr val="bg2"/>
                </a:solidFill>
                <a:latin typeface="Futura Lt BT" panose="020B0402020204020303" pitchFamily="34" charset="0"/>
              </a:rPr>
              <a:t>Kathy Ware</a:t>
            </a:r>
            <a:br>
              <a:rPr lang="en-US" sz="1200" b="1" dirty="0">
                <a:solidFill>
                  <a:schemeClr val="bg2"/>
                </a:solidFill>
                <a:latin typeface="Futura Lt BT" panose="020B0402020204020303" pitchFamily="34" charset="0"/>
              </a:rPr>
            </a:br>
            <a:r>
              <a:rPr lang="en-US" sz="1200" dirty="0">
                <a:solidFill>
                  <a:schemeClr val="bg2"/>
                </a:solidFill>
                <a:latin typeface="Futura Lt BT" panose="020B0402020204020303" pitchFamily="34" charset="0"/>
              </a:rPr>
              <a:t>843-830-3804</a:t>
            </a:r>
          </a:p>
          <a:p>
            <a:pPr algn="r"/>
            <a:r>
              <a:rPr lang="en-US" sz="1200" dirty="0">
                <a:solidFill>
                  <a:schemeClr val="bg2"/>
                </a:solidFill>
                <a:latin typeface="Futura Lt BT" panose="020B0402020204020303" pitchFamily="34" charset="0"/>
              </a:rPr>
              <a:t>Kathy.ware@carolinaone.com</a:t>
            </a:r>
          </a:p>
          <a:p>
            <a:pPr algn="r"/>
            <a:r>
              <a:rPr lang="en-US" sz="1200" dirty="0">
                <a:solidFill>
                  <a:schemeClr val="bg2"/>
                </a:solidFill>
                <a:latin typeface="Futura Lt BT" panose="020B0402020204020303" pitchFamily="34" charset="0"/>
              </a:rPr>
              <a:t>www.katherineware.com</a:t>
            </a:r>
            <a:endParaRPr lang="en-US" sz="1000" dirty="0">
              <a:solidFill>
                <a:schemeClr val="bg2"/>
              </a:solidFill>
              <a:latin typeface="Futura Lt BT" panose="020B0402020204020303" pitchFamily="34" charset="0"/>
            </a:endParaRPr>
          </a:p>
        </p:txBody>
      </p:sp>
      <p:pic>
        <p:nvPicPr>
          <p:cNvPr id="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7426" y="9446322"/>
            <a:ext cx="1654748" cy="378752"/>
          </a:xfrm>
          <a:prstGeom prst="rect">
            <a:avLst/>
          </a:prstGeom>
          <a:noFill/>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228602" y="9347158"/>
            <a:ext cx="3239926" cy="577081"/>
          </a:xfrm>
          <a:prstGeom prst="rect">
            <a:avLst/>
          </a:prstGeom>
          <a:effectLst/>
        </p:spPr>
        <p:txBody>
          <a:bodyPr wrap="square">
            <a:spAutoFit/>
          </a:bodyPr>
          <a:lstStyle/>
          <a:p>
            <a:r>
              <a:rPr lang="en-US" sz="1050" dirty="0">
                <a:solidFill>
                  <a:schemeClr val="bg2"/>
                </a:solidFill>
                <a:latin typeface="Futura Lt BT" panose="020B0402020204020303" pitchFamily="34" charset="0"/>
              </a:rPr>
              <a:t>Carolina One Real Estate</a:t>
            </a:r>
          </a:p>
          <a:p>
            <a:r>
              <a:rPr lang="en-US" sz="1050" dirty="0">
                <a:solidFill>
                  <a:schemeClr val="bg2"/>
                </a:solidFill>
                <a:latin typeface="Futura Lt BT" panose="020B0402020204020303" pitchFamily="34" charset="0"/>
              </a:rPr>
              <a:t>195 W Coleman Blvd</a:t>
            </a:r>
          </a:p>
          <a:p>
            <a:r>
              <a:rPr lang="en-US" sz="1050" dirty="0">
                <a:solidFill>
                  <a:schemeClr val="bg2"/>
                </a:solidFill>
                <a:latin typeface="Futura Lt BT" panose="020B0402020204020303" pitchFamily="34" charset="0"/>
              </a:rPr>
              <a:t>Mt Pleasant, SC 29464-3495</a:t>
            </a:r>
          </a:p>
        </p:txBody>
      </p:sp>
      <p:grpSp>
        <p:nvGrpSpPr>
          <p:cNvPr id="7" name="Group 6">
            <a:extLst>
              <a:ext uri="{FF2B5EF4-FFF2-40B4-BE49-F238E27FC236}">
                <a16:creationId xmlns:a16="http://schemas.microsoft.com/office/drawing/2014/main" id="{F204FC10-8164-A634-FF1B-E9BA3C57226D}"/>
              </a:ext>
            </a:extLst>
          </p:cNvPr>
          <p:cNvGrpSpPr/>
          <p:nvPr/>
        </p:nvGrpSpPr>
        <p:grpSpPr>
          <a:xfrm>
            <a:off x="267653" y="8306752"/>
            <a:ext cx="7694294" cy="912494"/>
            <a:chOff x="306228" y="8306752"/>
            <a:chExt cx="7694294" cy="912494"/>
          </a:xfrm>
        </p:grpSpPr>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050363" y="8306752"/>
              <a:ext cx="1368324" cy="912216"/>
            </a:xfrm>
            <a:prstGeom prst="rect">
              <a:avLst/>
            </a:prstGeom>
            <a:ln>
              <a:noFill/>
            </a:ln>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888062" y="8306752"/>
              <a:ext cx="1367373" cy="911582"/>
            </a:xfrm>
            <a:prstGeom prst="rect">
              <a:avLst/>
            </a:prstGeom>
            <a:ln>
              <a:noFill/>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468529" y="8306752"/>
              <a:ext cx="1368741" cy="912494"/>
            </a:xfrm>
            <a:prstGeom prst="rect">
              <a:avLst/>
            </a:prstGeom>
            <a:ln>
              <a:noFill/>
            </a:ln>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631781" y="8306752"/>
              <a:ext cx="1368741" cy="912494"/>
            </a:xfrm>
            <a:prstGeom prst="rect">
              <a:avLst/>
            </a:prstGeom>
            <a:ln>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06228" y="8306752"/>
              <a:ext cx="1368741" cy="912494"/>
            </a:xfrm>
            <a:prstGeom prst="rect">
              <a:avLst/>
            </a:prstGeom>
            <a:ln>
              <a:noFill/>
            </a:ln>
            <a:effectLst/>
          </p:spPr>
        </p:pic>
      </p:grpSp>
      <p:sp>
        <p:nvSpPr>
          <p:cNvPr id="6" name="Rectangle 5">
            <a:extLst>
              <a:ext uri="{FF2B5EF4-FFF2-40B4-BE49-F238E27FC236}">
                <a16:creationId xmlns:a16="http://schemas.microsoft.com/office/drawing/2014/main" id="{CFAE8A48-E05A-5FA6-1E75-B7AFD5A79000}"/>
              </a:ext>
            </a:extLst>
          </p:cNvPr>
          <p:cNvSpPr/>
          <p:nvPr/>
        </p:nvSpPr>
        <p:spPr>
          <a:xfrm>
            <a:off x="0" y="542615"/>
            <a:ext cx="8229600" cy="307777"/>
          </a:xfrm>
          <a:prstGeom prst="rect">
            <a:avLst/>
          </a:prstGeom>
          <a:solidFill>
            <a:srgbClr val="17375E">
              <a:alpha val="50196"/>
            </a:srgbClr>
          </a:solidFill>
          <a:effectLst/>
        </p:spPr>
        <p:txBody>
          <a:bodyPr wrap="square" anchor="b">
            <a:spAutoFit/>
          </a:bodyPr>
          <a:lstStyle/>
          <a:p>
            <a:pPr algn="ctr"/>
            <a:r>
              <a:rPr lang="en-US" sz="1400" b="1" dirty="0">
                <a:effectLst>
                  <a:outerShdw blurRad="38100" dist="38100" dir="2700000" algn="tl">
                    <a:srgbClr val="000000">
                      <a:alpha val="43137"/>
                    </a:srgbClr>
                  </a:outerShdw>
                </a:effectLst>
                <a:latin typeface="Futura Lt BT" panose="020B0402020204020303" pitchFamily="34" charset="0"/>
              </a:rPr>
              <a:t>LUXURY LIVING AT THE WATERFRONT ON DANIEL ISLAND!</a:t>
            </a:r>
          </a:p>
        </p:txBody>
      </p:sp>
      <p:sp>
        <p:nvSpPr>
          <p:cNvPr id="8" name="Arrow: Down 7">
            <a:extLst>
              <a:ext uri="{FF2B5EF4-FFF2-40B4-BE49-F238E27FC236}">
                <a16:creationId xmlns:a16="http://schemas.microsoft.com/office/drawing/2014/main" id="{ED5FA282-E603-D63F-1D8E-EBE1DD33AF58}"/>
              </a:ext>
            </a:extLst>
          </p:cNvPr>
          <p:cNvSpPr/>
          <p:nvPr/>
        </p:nvSpPr>
        <p:spPr>
          <a:xfrm rot="15324660">
            <a:off x="-1903798" y="3803313"/>
            <a:ext cx="381000" cy="769441"/>
          </a:xfrm>
          <a:prstGeom prst="downArrow">
            <a:avLst/>
          </a:prstGeom>
          <a:solidFill>
            <a:srgbClr val="FFFF00"/>
          </a:solidFill>
          <a:ln>
            <a:solidFill>
              <a:srgbClr val="17375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CC93FF0-31CE-8DD6-0E6B-62A7B4096988}"/>
              </a:ext>
            </a:extLst>
          </p:cNvPr>
          <p:cNvSpPr/>
          <p:nvPr/>
        </p:nvSpPr>
        <p:spPr>
          <a:xfrm rot="2163626">
            <a:off x="8904845" y="2617685"/>
            <a:ext cx="610615" cy="1716313"/>
          </a:xfrm>
          <a:custGeom>
            <a:avLst/>
            <a:gdLst>
              <a:gd name="connsiteX0" fmla="*/ 0 w 979774"/>
              <a:gd name="connsiteY0" fmla="*/ 0 h 1455240"/>
              <a:gd name="connsiteX1" fmla="*/ 979774 w 979774"/>
              <a:gd name="connsiteY1" fmla="*/ 0 h 1455240"/>
              <a:gd name="connsiteX2" fmla="*/ 979774 w 979774"/>
              <a:gd name="connsiteY2" fmla="*/ 1455240 h 1455240"/>
              <a:gd name="connsiteX3" fmla="*/ 0 w 979774"/>
              <a:gd name="connsiteY3" fmla="*/ 1455240 h 1455240"/>
              <a:gd name="connsiteX4" fmla="*/ 0 w 979774"/>
              <a:gd name="connsiteY4" fmla="*/ 0 h 1455240"/>
              <a:gd name="connsiteX0" fmla="*/ 0 w 979774"/>
              <a:gd name="connsiteY0" fmla="*/ 0 h 2019286"/>
              <a:gd name="connsiteX1" fmla="*/ 979774 w 979774"/>
              <a:gd name="connsiteY1" fmla="*/ 0 h 2019286"/>
              <a:gd name="connsiteX2" fmla="*/ 979774 w 979774"/>
              <a:gd name="connsiteY2" fmla="*/ 1455240 h 2019286"/>
              <a:gd name="connsiteX3" fmla="*/ 148422 w 979774"/>
              <a:gd name="connsiteY3" fmla="*/ 2019286 h 2019286"/>
              <a:gd name="connsiteX4" fmla="*/ 0 w 979774"/>
              <a:gd name="connsiteY4" fmla="*/ 0 h 2019286"/>
              <a:gd name="connsiteX0" fmla="*/ 0 w 858603"/>
              <a:gd name="connsiteY0" fmla="*/ 616674 h 2019286"/>
              <a:gd name="connsiteX1" fmla="*/ 858603 w 858603"/>
              <a:gd name="connsiteY1" fmla="*/ 0 h 2019286"/>
              <a:gd name="connsiteX2" fmla="*/ 858603 w 858603"/>
              <a:gd name="connsiteY2" fmla="*/ 1455240 h 2019286"/>
              <a:gd name="connsiteX3" fmla="*/ 27251 w 858603"/>
              <a:gd name="connsiteY3" fmla="*/ 2019286 h 2019286"/>
              <a:gd name="connsiteX4" fmla="*/ 0 w 858603"/>
              <a:gd name="connsiteY4" fmla="*/ 616674 h 2019286"/>
              <a:gd name="connsiteX0" fmla="*/ 0 w 858603"/>
              <a:gd name="connsiteY0" fmla="*/ 616674 h 2019286"/>
              <a:gd name="connsiteX1" fmla="*/ 858603 w 858603"/>
              <a:gd name="connsiteY1" fmla="*/ 0 h 2019286"/>
              <a:gd name="connsiteX2" fmla="*/ 763122 w 858603"/>
              <a:gd name="connsiteY2" fmla="*/ 1459192 h 2019286"/>
              <a:gd name="connsiteX3" fmla="*/ 27251 w 858603"/>
              <a:gd name="connsiteY3" fmla="*/ 2019286 h 2019286"/>
              <a:gd name="connsiteX4" fmla="*/ 0 w 858603"/>
              <a:gd name="connsiteY4" fmla="*/ 616674 h 2019286"/>
              <a:gd name="connsiteX0" fmla="*/ 0 w 763122"/>
              <a:gd name="connsiteY0" fmla="*/ 392429 h 1795041"/>
              <a:gd name="connsiteX1" fmla="*/ 595665 w 763122"/>
              <a:gd name="connsiteY1" fmla="*/ 0 h 1795041"/>
              <a:gd name="connsiteX2" fmla="*/ 763122 w 763122"/>
              <a:gd name="connsiteY2" fmla="*/ 1234947 h 1795041"/>
              <a:gd name="connsiteX3" fmla="*/ 27251 w 763122"/>
              <a:gd name="connsiteY3" fmla="*/ 1795041 h 1795041"/>
              <a:gd name="connsiteX4" fmla="*/ 0 w 763122"/>
              <a:gd name="connsiteY4" fmla="*/ 392429 h 1795041"/>
              <a:gd name="connsiteX0" fmla="*/ 0 w 712287"/>
              <a:gd name="connsiteY0" fmla="*/ 392429 h 1795041"/>
              <a:gd name="connsiteX1" fmla="*/ 595665 w 712287"/>
              <a:gd name="connsiteY1" fmla="*/ 0 h 1795041"/>
              <a:gd name="connsiteX2" fmla="*/ 712287 w 712287"/>
              <a:gd name="connsiteY2" fmla="*/ 1326948 h 1795041"/>
              <a:gd name="connsiteX3" fmla="*/ 27251 w 712287"/>
              <a:gd name="connsiteY3" fmla="*/ 1795041 h 1795041"/>
              <a:gd name="connsiteX4" fmla="*/ 0 w 712287"/>
              <a:gd name="connsiteY4" fmla="*/ 392429 h 1795041"/>
              <a:gd name="connsiteX0" fmla="*/ 0 w 712287"/>
              <a:gd name="connsiteY0" fmla="*/ 392429 h 1732943"/>
              <a:gd name="connsiteX1" fmla="*/ 595665 w 712287"/>
              <a:gd name="connsiteY1" fmla="*/ 0 h 1732943"/>
              <a:gd name="connsiteX2" fmla="*/ 712287 w 712287"/>
              <a:gd name="connsiteY2" fmla="*/ 1326948 h 1732943"/>
              <a:gd name="connsiteX3" fmla="*/ 37020 w 712287"/>
              <a:gd name="connsiteY3" fmla="*/ 1732943 h 1732943"/>
              <a:gd name="connsiteX4" fmla="*/ 0 w 712287"/>
              <a:gd name="connsiteY4" fmla="*/ 392429 h 1732943"/>
              <a:gd name="connsiteX0" fmla="*/ 0 w 712287"/>
              <a:gd name="connsiteY0" fmla="*/ 275160 h 1615674"/>
              <a:gd name="connsiteX1" fmla="*/ 445403 w 712287"/>
              <a:gd name="connsiteY1" fmla="*/ 0 h 1615674"/>
              <a:gd name="connsiteX2" fmla="*/ 712287 w 712287"/>
              <a:gd name="connsiteY2" fmla="*/ 1209679 h 1615674"/>
              <a:gd name="connsiteX3" fmla="*/ 37020 w 712287"/>
              <a:gd name="connsiteY3" fmla="*/ 1615674 h 1615674"/>
              <a:gd name="connsiteX4" fmla="*/ 0 w 712287"/>
              <a:gd name="connsiteY4" fmla="*/ 275160 h 1615674"/>
              <a:gd name="connsiteX0" fmla="*/ 0 w 486421"/>
              <a:gd name="connsiteY0" fmla="*/ 275160 h 1615674"/>
              <a:gd name="connsiteX1" fmla="*/ 445403 w 486421"/>
              <a:gd name="connsiteY1" fmla="*/ 0 h 1615674"/>
              <a:gd name="connsiteX2" fmla="*/ 486421 w 486421"/>
              <a:gd name="connsiteY2" fmla="*/ 1374144 h 1615674"/>
              <a:gd name="connsiteX3" fmla="*/ 37020 w 486421"/>
              <a:gd name="connsiteY3" fmla="*/ 1615674 h 1615674"/>
              <a:gd name="connsiteX4" fmla="*/ 0 w 486421"/>
              <a:gd name="connsiteY4" fmla="*/ 275160 h 1615674"/>
              <a:gd name="connsiteX0" fmla="*/ 0 w 455621"/>
              <a:gd name="connsiteY0" fmla="*/ 252733 h 1615674"/>
              <a:gd name="connsiteX1" fmla="*/ 414603 w 455621"/>
              <a:gd name="connsiteY1" fmla="*/ 0 h 1615674"/>
              <a:gd name="connsiteX2" fmla="*/ 455621 w 455621"/>
              <a:gd name="connsiteY2" fmla="*/ 1374144 h 1615674"/>
              <a:gd name="connsiteX3" fmla="*/ 6220 w 455621"/>
              <a:gd name="connsiteY3" fmla="*/ 1615674 h 1615674"/>
              <a:gd name="connsiteX4" fmla="*/ 0 w 455621"/>
              <a:gd name="connsiteY4" fmla="*/ 252733 h 16156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5621" h="1615674">
                <a:moveTo>
                  <a:pt x="0" y="252733"/>
                </a:moveTo>
                <a:lnTo>
                  <a:pt x="414603" y="0"/>
                </a:lnTo>
                <a:lnTo>
                  <a:pt x="455621" y="1374144"/>
                </a:lnTo>
                <a:lnTo>
                  <a:pt x="6220" y="1615674"/>
                </a:lnTo>
                <a:cubicBezTo>
                  <a:pt x="4147" y="1161360"/>
                  <a:pt x="2073" y="707047"/>
                  <a:pt x="0" y="252733"/>
                </a:cubicBezTo>
                <a:close/>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0" y="4495800"/>
            <a:ext cx="8229600" cy="769441"/>
          </a:xfrm>
          <a:prstGeom prst="rect">
            <a:avLst/>
          </a:prstGeom>
          <a:solidFill>
            <a:schemeClr val="bg2">
              <a:lumMod val="75000"/>
            </a:schemeClr>
          </a:solidFill>
          <a:effectLst/>
        </p:spPr>
        <p:txBody>
          <a:bodyPr wrap="square" anchor="b">
            <a:spAutoFit/>
          </a:bodyPr>
          <a:lstStyle/>
          <a:p>
            <a:pPr algn="ctr"/>
            <a:r>
              <a:rPr lang="en-US" sz="2800" b="1" dirty="0">
                <a:effectLst>
                  <a:outerShdw blurRad="38100" dist="38100" dir="2700000" algn="tl">
                    <a:srgbClr val="000000">
                      <a:alpha val="43137"/>
                    </a:srgbClr>
                  </a:outerShdw>
                </a:effectLst>
                <a:latin typeface="Futura Lt BT" panose="020B0402020204020303" pitchFamily="34" charset="0"/>
              </a:rPr>
              <a:t>320 Longshore Street #1041</a:t>
            </a:r>
          </a:p>
          <a:p>
            <a:pPr algn="ctr"/>
            <a:r>
              <a:rPr lang="en-US" sz="1600" dirty="0">
                <a:effectLst>
                  <a:outerShdw blurRad="38100" dist="38100" dir="2700000" algn="tl">
                    <a:srgbClr val="000000">
                      <a:alpha val="43137"/>
                    </a:srgbClr>
                  </a:outerShdw>
                </a:effectLst>
                <a:latin typeface="Futura Lt BT" panose="020B0402020204020303" pitchFamily="34" charset="0"/>
              </a:rPr>
              <a:t>Daniel Island | Charleston, SC 29492 | MLS# 25029700 | $1,624,990</a:t>
            </a:r>
          </a:p>
        </p:txBody>
      </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327</TotalTime>
  <Words>267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AGENT OPEN HOUSE 12/16 10-12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73</cp:revision>
  <dcterms:created xsi:type="dcterms:W3CDTF">2006-08-16T00:00:00Z</dcterms:created>
  <dcterms:modified xsi:type="dcterms:W3CDTF">2025-12-15T19:59:11Z</dcterms:modified>
</cp:coreProperties>
</file>