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552" y="-414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8/9/2019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kwishneff@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762000" y="0"/>
            <a:ext cx="9258672" cy="521003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487192"/>
            <a:ext cx="4114800" cy="6771448"/>
          </a:xfrm>
        </p:spPr>
        <p:txBody>
          <a:bodyPr anchor="ctr">
            <a:noAutofit/>
          </a:bodyPr>
          <a:lstStyle/>
          <a:p>
            <a:r>
              <a:rPr lang="en-US" sz="1050" dirty="0">
                <a:solidFill>
                  <a:schemeClr val="bg2">
                    <a:lumMod val="25000"/>
                  </a:schemeClr>
                </a:solidFill>
                <a:latin typeface="Palatino Linotype" panose="02040502050505030304" pitchFamily="18" charset="0"/>
                <a:cs typeface="Times New Roman" panose="02020603050405020304" pitchFamily="18" charset="0"/>
              </a:rPr>
              <a:t>Lowcountry living on the marsh and tidal creek with spectacular sunset views. Launch your boat, kayak, or canoe right from your backyard! Conveniently situated on a quiet </a:t>
            </a:r>
            <a:r>
              <a:rPr lang="en-US" sz="1050" dirty="0" err="1">
                <a:solidFill>
                  <a:schemeClr val="bg2">
                    <a:lumMod val="25000"/>
                  </a:schemeClr>
                </a:solidFill>
                <a:latin typeface="Palatino Linotype" panose="02040502050505030304" pitchFamily="18" charset="0"/>
                <a:cs typeface="Times New Roman" panose="02020603050405020304" pitchFamily="18" charset="0"/>
              </a:rPr>
              <a:t>culdasac</a:t>
            </a:r>
            <a:r>
              <a:rPr lang="en-US" sz="1050" dirty="0">
                <a:solidFill>
                  <a:schemeClr val="bg2">
                    <a:lumMod val="25000"/>
                  </a:schemeClr>
                </a:solidFill>
                <a:latin typeface="Palatino Linotype" panose="02040502050505030304" pitchFamily="18" charset="0"/>
                <a:cs typeface="Times New Roman" panose="02020603050405020304" pitchFamily="18" charset="0"/>
              </a:rPr>
              <a:t> next to the community fishing/crabbing dock, this beautiful, elevated home backs to a tidal creek that leads directly to the Stono River. Spacious open floor plan with views of marsh &amp; tidal creek from about every room. Enjoy the spectacular views from the lower levels' patio with jacuzzi and swing; the main levels balcony with screened-in porch; and the private balcony overlooking the water off of the master bedroom. From the covered front porch you can enjoy the view of the pond with water fountain right across the street. With hardwood floors, a wood-burning fireplace, beautiful crown molding in the dining and family rooms and windows across the back allowing in tons of natural daylight, this home is a dream. Boasting a ton of storage along with a 3.5 car garage with a workshop area and a location that is hard to beat. Stone Creek is an intimate neighborhood conveniently located in the heart of West Ashley. This home is conveniently located to shopping, dining, 526 and downtown Charleston. Do not miss out on this amazing home!</a:t>
            </a:r>
          </a:p>
          <a:p>
            <a:endParaRPr lang="en-US" sz="1050" dirty="0">
              <a:solidFill>
                <a:schemeClr val="bg2">
                  <a:lumMod val="25000"/>
                </a:schemeClr>
              </a:solidFill>
              <a:latin typeface="Palatino Linotype" panose="02040502050505030304" pitchFamily="18" charset="0"/>
              <a:cs typeface="Times New Roman" panose="02020603050405020304" pitchFamily="18" charset="0"/>
            </a:endParaRPr>
          </a:p>
          <a:p>
            <a:r>
              <a:rPr lang="en-US" sz="105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285750" indent="-285750" algn="l">
              <a:buFont typeface="Wingdings" panose="05000000000000000000" pitchFamily="2" charset="2"/>
              <a:buChar char="ü"/>
            </a:pPr>
            <a:r>
              <a:rPr lang="en-US" sz="1050" dirty="0">
                <a:solidFill>
                  <a:schemeClr val="bg2">
                    <a:lumMod val="25000"/>
                  </a:schemeClr>
                </a:solidFill>
                <a:latin typeface="Palatino Linotype" panose="02040502050505030304" pitchFamily="18" charset="0"/>
                <a:cs typeface="Times New Roman" panose="02020603050405020304" pitchFamily="18" charset="0"/>
              </a:rPr>
              <a:t>Fresh paint inside and out</a:t>
            </a:r>
          </a:p>
          <a:p>
            <a:pPr marL="285750" indent="-285750" algn="l">
              <a:buFont typeface="Wingdings" panose="05000000000000000000" pitchFamily="2" charset="2"/>
              <a:buChar char="ü"/>
            </a:pPr>
            <a:r>
              <a:rPr lang="en-US" sz="1050" dirty="0">
                <a:solidFill>
                  <a:schemeClr val="bg2">
                    <a:lumMod val="25000"/>
                  </a:schemeClr>
                </a:solidFill>
                <a:latin typeface="Palatino Linotype" panose="02040502050505030304" pitchFamily="18" charset="0"/>
                <a:cs typeface="Times New Roman" panose="02020603050405020304" pitchFamily="18" charset="0"/>
              </a:rPr>
              <a:t>Surrounded by wildlife and birds</a:t>
            </a:r>
          </a:p>
          <a:p>
            <a:pPr marL="285750" indent="-285750" algn="l">
              <a:buFont typeface="Wingdings" panose="05000000000000000000" pitchFamily="2" charset="2"/>
              <a:buChar char="ü"/>
            </a:pPr>
            <a:r>
              <a:rPr lang="en-US" sz="1050" dirty="0">
                <a:solidFill>
                  <a:schemeClr val="bg2">
                    <a:lumMod val="25000"/>
                  </a:schemeClr>
                </a:solidFill>
                <a:latin typeface="Palatino Linotype" panose="02040502050505030304" pitchFamily="18" charset="0"/>
                <a:cs typeface="Times New Roman" panose="02020603050405020304" pitchFamily="18" charset="0"/>
              </a:rPr>
              <a:t>Porch swing on the covered patio</a:t>
            </a:r>
          </a:p>
          <a:p>
            <a:pPr marL="285750" indent="-285750" algn="l">
              <a:buFont typeface="Wingdings" panose="05000000000000000000" pitchFamily="2" charset="2"/>
              <a:buChar char="ü"/>
            </a:pPr>
            <a:r>
              <a:rPr lang="en-US" sz="1050" dirty="0">
                <a:solidFill>
                  <a:schemeClr val="bg2">
                    <a:lumMod val="25000"/>
                  </a:schemeClr>
                </a:solidFill>
                <a:latin typeface="Palatino Linotype" panose="02040502050505030304" pitchFamily="18" charset="0"/>
                <a:cs typeface="Times New Roman" panose="02020603050405020304" pitchFamily="18" charset="0"/>
              </a:rPr>
              <a:t>Located at the end of the cul-de-sac</a:t>
            </a:r>
          </a:p>
          <a:p>
            <a:pPr marL="285750" indent="-285750" algn="l">
              <a:buFont typeface="Wingdings" panose="05000000000000000000" pitchFamily="2" charset="2"/>
              <a:buChar char="ü"/>
            </a:pPr>
            <a:r>
              <a:rPr lang="en-US" sz="1050" dirty="0">
                <a:solidFill>
                  <a:schemeClr val="bg2">
                    <a:lumMod val="25000"/>
                  </a:schemeClr>
                </a:solidFill>
                <a:latin typeface="Palatino Linotype" panose="02040502050505030304" pitchFamily="18" charset="0"/>
                <a:cs typeface="Times New Roman" panose="02020603050405020304" pitchFamily="18" charset="0"/>
              </a:rPr>
              <a:t>Huge Master bedroom with a cathedral ceiling and wall of windows</a:t>
            </a:r>
          </a:p>
          <a:p>
            <a:pPr marL="285750" indent="-285750" algn="l">
              <a:buFont typeface="Wingdings" panose="05000000000000000000" pitchFamily="2" charset="2"/>
              <a:buChar char="ü"/>
            </a:pPr>
            <a:r>
              <a:rPr lang="en-US" sz="1050" dirty="0">
                <a:solidFill>
                  <a:schemeClr val="bg2">
                    <a:lumMod val="25000"/>
                  </a:schemeClr>
                </a:solidFill>
                <a:latin typeface="Palatino Linotype" panose="02040502050505030304" pitchFamily="18" charset="0"/>
                <a:cs typeface="Times New Roman" panose="02020603050405020304" pitchFamily="18" charset="0"/>
              </a:rPr>
              <a:t>Large walk-in master closet with custom built-ins</a:t>
            </a:r>
          </a:p>
          <a:p>
            <a:pPr marL="285750" indent="-285750" algn="l">
              <a:buFont typeface="Wingdings" panose="05000000000000000000" pitchFamily="2" charset="2"/>
              <a:buChar char="ü"/>
            </a:pPr>
            <a:r>
              <a:rPr lang="en-US" sz="1050" dirty="0">
                <a:solidFill>
                  <a:schemeClr val="bg2">
                    <a:lumMod val="25000"/>
                  </a:schemeClr>
                </a:solidFill>
                <a:latin typeface="Palatino Linotype" panose="02040502050505030304" pitchFamily="18" charset="0"/>
                <a:cs typeface="Times New Roman" panose="02020603050405020304" pitchFamily="18" charset="0"/>
              </a:rPr>
              <a:t>Master bath features a dual vanity, garden tub and walk-in shower</a:t>
            </a:r>
          </a:p>
          <a:p>
            <a:pPr marL="285750" indent="-285750" algn="l">
              <a:buFont typeface="Wingdings" panose="05000000000000000000" pitchFamily="2" charset="2"/>
              <a:buChar char="ü"/>
            </a:pPr>
            <a:r>
              <a:rPr lang="en-US" sz="1050" dirty="0">
                <a:solidFill>
                  <a:schemeClr val="bg2">
                    <a:lumMod val="25000"/>
                  </a:schemeClr>
                </a:solidFill>
                <a:latin typeface="Palatino Linotype" panose="02040502050505030304" pitchFamily="18" charset="0"/>
                <a:cs typeface="Times New Roman" panose="02020603050405020304" pitchFamily="18" charset="0"/>
              </a:rPr>
              <a:t>All new stainless steel </a:t>
            </a:r>
            <a:r>
              <a:rPr lang="en-US" sz="1050">
                <a:solidFill>
                  <a:schemeClr val="bg2">
                    <a:lumMod val="25000"/>
                  </a:schemeClr>
                </a:solidFill>
                <a:latin typeface="Palatino Linotype" panose="02040502050505030304" pitchFamily="18" charset="0"/>
                <a:cs typeface="Times New Roman" panose="02020603050405020304" pitchFamily="18" charset="0"/>
              </a:rPr>
              <a:t>kitchen appliances are </a:t>
            </a:r>
            <a:r>
              <a:rPr lang="en-US" sz="1050" dirty="0">
                <a:solidFill>
                  <a:schemeClr val="bg2">
                    <a:lumMod val="25000"/>
                  </a:schemeClr>
                </a:solidFill>
                <a:latin typeface="Palatino Linotype" panose="02040502050505030304" pitchFamily="18" charset="0"/>
                <a:cs typeface="Times New Roman" panose="02020603050405020304" pitchFamily="18" charset="0"/>
              </a:rPr>
              <a:t>being </a:t>
            </a:r>
            <a:r>
              <a:rPr lang="en-US" sz="1050">
                <a:solidFill>
                  <a:schemeClr val="bg2">
                    <a:lumMod val="25000"/>
                  </a:schemeClr>
                </a:solidFill>
                <a:latin typeface="Palatino Linotype" panose="02040502050505030304" pitchFamily="18" charset="0"/>
                <a:cs typeface="Times New Roman" panose="02020603050405020304" pitchFamily="18" charset="0"/>
              </a:rPr>
              <a:t>installed Separate </a:t>
            </a:r>
            <a:r>
              <a:rPr lang="en-US" sz="1050" dirty="0">
                <a:solidFill>
                  <a:schemeClr val="bg2">
                    <a:lumMod val="25000"/>
                  </a:schemeClr>
                </a:solidFill>
                <a:latin typeface="Palatino Linotype" panose="02040502050505030304" pitchFamily="18" charset="0"/>
                <a:cs typeface="Times New Roman" panose="02020603050405020304" pitchFamily="18" charset="0"/>
              </a:rPr>
              <a:t>irrigation meter with sprinkler system</a:t>
            </a:r>
          </a:p>
          <a:p>
            <a:pPr marL="285750" indent="-285750" algn="l">
              <a:buFont typeface="Wingdings" panose="05000000000000000000" pitchFamily="2" charset="2"/>
              <a:buChar char="ü"/>
            </a:pPr>
            <a:r>
              <a:rPr lang="en-US" sz="1050" dirty="0">
                <a:solidFill>
                  <a:schemeClr val="bg2">
                    <a:lumMod val="25000"/>
                  </a:schemeClr>
                </a:solidFill>
                <a:latin typeface="Palatino Linotype" panose="02040502050505030304" pitchFamily="18" charset="0"/>
                <a:cs typeface="Times New Roman" panose="02020603050405020304" pitchFamily="18" charset="0"/>
              </a:rPr>
              <a:t>Incredible attic storage space</a:t>
            </a:r>
          </a:p>
          <a:p>
            <a:pPr marL="285750" indent="-285750" algn="l">
              <a:buFont typeface="Wingdings" panose="05000000000000000000" pitchFamily="2" charset="2"/>
              <a:buChar char="ü"/>
            </a:pPr>
            <a:r>
              <a:rPr lang="en-US" sz="1050" dirty="0">
                <a:solidFill>
                  <a:schemeClr val="bg2">
                    <a:lumMod val="25000"/>
                  </a:schemeClr>
                </a:solidFill>
                <a:latin typeface="Palatino Linotype" panose="02040502050505030304" pitchFamily="18" charset="0"/>
                <a:cs typeface="Times New Roman" panose="02020603050405020304" pitchFamily="18" charset="0"/>
              </a:rPr>
              <a:t>Storage shed in backyard</a:t>
            </a:r>
          </a:p>
          <a:p>
            <a:pPr marL="285750" indent="-285750" algn="l">
              <a:buFont typeface="Wingdings" panose="05000000000000000000" pitchFamily="2" charset="2"/>
              <a:buChar char="ü"/>
            </a:pPr>
            <a:r>
              <a:rPr lang="en-US" sz="1050" dirty="0">
                <a:solidFill>
                  <a:schemeClr val="bg2">
                    <a:lumMod val="25000"/>
                  </a:schemeClr>
                </a:solidFill>
                <a:latin typeface="Palatino Linotype" panose="02040502050505030304" pitchFamily="18" charset="0"/>
                <a:cs typeface="Times New Roman" panose="02020603050405020304" pitchFamily="18" charset="0"/>
              </a:rPr>
              <a:t>Dock permit in hand</a:t>
            </a:r>
            <a:endParaRPr lang="en-US" sz="105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050" b="1" i="1" dirty="0">
                <a:solidFill>
                  <a:schemeClr val="bg2">
                    <a:lumMod val="25000"/>
                  </a:schemeClr>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Katie </a:t>
            </a:r>
            <a:r>
              <a:rPr lang="en-US" sz="1600" dirty="0" err="1">
                <a:solidFill>
                  <a:schemeClr val="tx1"/>
                </a:solidFill>
                <a:latin typeface="Palatino Linotype" panose="02040502050505030304" pitchFamily="18" charset="0"/>
              </a:rPr>
              <a:t>Wishneff</a:t>
            </a:r>
            <a:r>
              <a:rPr lang="en-US" sz="1600" dirty="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hlinkClick r:id="rId4"/>
              </a:rPr>
              <a:t>kwishneff@mattoneillteam.com</a:t>
            </a:r>
            <a:r>
              <a:rPr lang="en-US" sz="1600" dirty="0">
                <a:solidFill>
                  <a:schemeClr val="tx1"/>
                </a:solidFill>
                <a:latin typeface="Palatino Linotype" panose="02040502050505030304" pitchFamily="18" charset="0"/>
              </a:rPr>
              <a:t>   843-870-8784</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161972"/>
            <a:ext cx="7772400" cy="116993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2">
                  <a:lumMod val="50000"/>
                </a:schemeClr>
              </a:solidFill>
              <a:latin typeface="Palatino Linotype" panose="02040502050505030304" pitchFamily="18" charset="0"/>
            </a:endParaRPr>
          </a:p>
          <a:p>
            <a:pPr algn="ctr"/>
            <a:r>
              <a:rPr lang="en-US" sz="2800" dirty="0">
                <a:solidFill>
                  <a:schemeClr val="bg2">
                    <a:lumMod val="50000"/>
                  </a:schemeClr>
                </a:solidFill>
                <a:latin typeface="Palatino Linotype" panose="02040502050505030304" pitchFamily="18" charset="0"/>
              </a:rPr>
              <a:t>322 Arlington Drive</a:t>
            </a:r>
          </a:p>
          <a:p>
            <a:pPr algn="ctr"/>
            <a:r>
              <a:rPr lang="en-US" sz="2000">
                <a:solidFill>
                  <a:schemeClr val="bg2">
                    <a:lumMod val="50000"/>
                  </a:schemeClr>
                </a:solidFill>
                <a:latin typeface="Palatino Linotype" panose="02040502050505030304" pitchFamily="18" charset="0"/>
              </a:rPr>
              <a:t>Stone Creek ~ Charleston, SC 29414 ~ MLS# 19016871 ~ $499,900</a:t>
            </a:r>
            <a:endParaRPr lang="en-US" sz="2000" i="1" dirty="0">
              <a:solidFill>
                <a:schemeClr val="bg2">
                  <a:lumMod val="50000"/>
                </a:schemeClr>
              </a:solidFill>
              <a:latin typeface="Palatino Linotype" panose="02040502050505030304" pitchFamily="18" charset="0"/>
            </a:endParaRPr>
          </a:p>
        </p:txBody>
      </p:sp>
      <p:sp>
        <p:nvSpPr>
          <p:cNvPr id="5" name="Rectangle 4"/>
          <p:cNvSpPr/>
          <p:nvPr/>
        </p:nvSpPr>
        <p:spPr>
          <a:xfrm>
            <a:off x="7924801" y="902496"/>
            <a:ext cx="3886200" cy="954107"/>
          </a:xfrm>
          <a:prstGeom prst="rect">
            <a:avLst/>
          </a:prstGeom>
          <a:noFill/>
        </p:spPr>
        <p:txBody>
          <a:bodyPr wrap="square">
            <a:spAutoFit/>
          </a:bodyPr>
          <a:lstStyle/>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rcRect/>
          <a:stretch/>
        </p:blipFill>
        <p:spPr>
          <a:xfrm>
            <a:off x="5943600" y="11053732"/>
            <a:ext cx="1828800" cy="1216152"/>
          </a:xfrm>
          <a:prstGeom prst="rect">
            <a:avLst/>
          </a:prstGeom>
        </p:spPr>
      </p:pic>
      <p:pic>
        <p:nvPicPr>
          <p:cNvPr id="7" name="Picture 6"/>
          <p:cNvPicPr>
            <a:picLocks/>
          </p:cNvPicPr>
          <p:nvPr/>
        </p:nvPicPr>
        <p:blipFill>
          <a:blip r:embed="rId6" cstate="print">
            <a:extLst>
              <a:ext uri="{28A0092B-C50C-407E-A947-70E740481C1C}">
                <a14:useLocalDpi xmlns:a14="http://schemas.microsoft.com/office/drawing/2010/main" val="0"/>
              </a:ext>
            </a:extLst>
          </a:blip>
          <a:srcRect/>
          <a:stretch/>
        </p:blipFill>
        <p:spPr>
          <a:xfrm>
            <a:off x="1429" y="9662097"/>
            <a:ext cx="1828800" cy="1216152"/>
          </a:xfrm>
          <a:prstGeom prst="rect">
            <a:avLst/>
          </a:prstGeom>
        </p:spPr>
      </p:pic>
      <p:pic>
        <p:nvPicPr>
          <p:cNvPr id="8" name="Picture 7"/>
          <p:cNvPicPr>
            <a:picLocks/>
          </p:cNvPicPr>
          <p:nvPr/>
        </p:nvPicPr>
        <p:blipFill>
          <a:blip r:embed="rId7" cstate="print">
            <a:extLst>
              <a:ext uri="{28A0092B-C50C-407E-A947-70E740481C1C}">
                <a14:useLocalDpi xmlns:a14="http://schemas.microsoft.com/office/drawing/2010/main" val="0"/>
              </a:ext>
            </a:extLst>
          </a:blip>
          <a:srcRect/>
          <a:stretch/>
        </p:blipFill>
        <p:spPr>
          <a:xfrm>
            <a:off x="1429" y="5487192"/>
            <a:ext cx="1828800" cy="1216152"/>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rcRect/>
          <a:stretch/>
        </p:blipFill>
        <p:spPr>
          <a:xfrm>
            <a:off x="1429" y="6878827"/>
            <a:ext cx="1828800" cy="1216152"/>
          </a:xfrm>
          <a:prstGeom prst="rect">
            <a:avLst/>
          </a:prstGeom>
        </p:spPr>
      </p:pic>
      <p:pic>
        <p:nvPicPr>
          <p:cNvPr id="13" name="Picture 12"/>
          <p:cNvPicPr>
            <a:picLocks/>
          </p:cNvPicPr>
          <p:nvPr/>
        </p:nvPicPr>
        <p:blipFill>
          <a:blip r:embed="rId9" cstate="print">
            <a:extLst>
              <a:ext uri="{28A0092B-C50C-407E-A947-70E740481C1C}">
                <a14:useLocalDpi xmlns:a14="http://schemas.microsoft.com/office/drawing/2010/main" val="0"/>
              </a:ext>
            </a:extLst>
          </a:blip>
          <a:srcRect/>
          <a:stretch/>
        </p:blipFill>
        <p:spPr>
          <a:xfrm>
            <a:off x="1429" y="8270462"/>
            <a:ext cx="1828800" cy="1216152"/>
          </a:xfrm>
          <a:prstGeom prst="rect">
            <a:avLst/>
          </a:prstGeom>
        </p:spPr>
      </p:pic>
      <p:pic>
        <p:nvPicPr>
          <p:cNvPr id="14" name="Picture 13"/>
          <p:cNvPicPr>
            <a:picLocks/>
          </p:cNvPicPr>
          <p:nvPr/>
        </p:nvPicPr>
        <p:blipFill>
          <a:blip r:embed="rId10" cstate="print">
            <a:extLst>
              <a:ext uri="{28A0092B-C50C-407E-A947-70E740481C1C}">
                <a14:useLocalDpi xmlns:a14="http://schemas.microsoft.com/office/drawing/2010/main" val="0"/>
              </a:ext>
            </a:extLst>
          </a:blip>
          <a:srcRect/>
          <a:stretch/>
        </p:blipFill>
        <p:spPr>
          <a:xfrm>
            <a:off x="5943600" y="6878827"/>
            <a:ext cx="1828800" cy="1216152"/>
          </a:xfrm>
          <a:prstGeom prst="rect">
            <a:avLst/>
          </a:prstGeom>
        </p:spPr>
      </p:pic>
      <p:pic>
        <p:nvPicPr>
          <p:cNvPr id="16" name="Picture 15"/>
          <p:cNvPicPr>
            <a:picLocks/>
          </p:cNvPicPr>
          <p:nvPr/>
        </p:nvPicPr>
        <p:blipFill>
          <a:blip r:embed="rId11" cstate="print">
            <a:extLst>
              <a:ext uri="{28A0092B-C50C-407E-A947-70E740481C1C}">
                <a14:useLocalDpi xmlns:a14="http://schemas.microsoft.com/office/drawing/2010/main" val="0"/>
              </a:ext>
            </a:extLst>
          </a:blip>
          <a:srcRect/>
          <a:stretch/>
        </p:blipFill>
        <p:spPr>
          <a:xfrm>
            <a:off x="5943600" y="5487192"/>
            <a:ext cx="1828800" cy="1216152"/>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rcRect/>
          <a:stretch/>
        </p:blipFill>
        <p:spPr>
          <a:xfrm>
            <a:off x="5943600" y="9662097"/>
            <a:ext cx="1828800" cy="1216152"/>
          </a:xfrm>
          <a:prstGeom prst="rect">
            <a:avLst/>
          </a:prstGeom>
        </p:spPr>
      </p:pic>
      <p:pic>
        <p:nvPicPr>
          <p:cNvPr id="15" name="Picture 14"/>
          <p:cNvPicPr>
            <a:picLocks/>
          </p:cNvPicPr>
          <p:nvPr/>
        </p:nvPicPr>
        <p:blipFill>
          <a:blip r:embed="rId13" cstate="print">
            <a:extLst>
              <a:ext uri="{28A0092B-C50C-407E-A947-70E740481C1C}">
                <a14:useLocalDpi xmlns:a14="http://schemas.microsoft.com/office/drawing/2010/main" val="0"/>
              </a:ext>
            </a:extLst>
          </a:blip>
          <a:srcRect/>
          <a:stretch/>
        </p:blipFill>
        <p:spPr>
          <a:xfrm>
            <a:off x="1429" y="11053732"/>
            <a:ext cx="1828800" cy="1216152"/>
          </a:xfrm>
          <a:prstGeom prst="rect">
            <a:avLst/>
          </a:prstGeom>
        </p:spPr>
      </p:pic>
      <p:pic>
        <p:nvPicPr>
          <p:cNvPr id="18" name="Picture 17"/>
          <p:cNvPicPr>
            <a:picLocks/>
          </p:cNvPicPr>
          <p:nvPr/>
        </p:nvPicPr>
        <p:blipFill>
          <a:blip r:embed="rId14" cstate="print">
            <a:extLst>
              <a:ext uri="{28A0092B-C50C-407E-A947-70E740481C1C}">
                <a14:useLocalDpi xmlns:a14="http://schemas.microsoft.com/office/drawing/2010/main" val="0"/>
              </a:ext>
            </a:extLst>
          </a:blip>
          <a:srcRect/>
          <a:stretch/>
        </p:blipFill>
        <p:spPr>
          <a:xfrm>
            <a:off x="5943600" y="8270462"/>
            <a:ext cx="1828800" cy="1216152"/>
          </a:xfrm>
          <a:prstGeom prst="rect">
            <a:avLst/>
          </a:prstGeom>
        </p:spPr>
      </p:pic>
      <p:sp>
        <p:nvSpPr>
          <p:cNvPr id="2" name="Rectangle 1"/>
          <p:cNvSpPr/>
          <p:nvPr/>
        </p:nvSpPr>
        <p:spPr>
          <a:xfrm>
            <a:off x="7924800" y="2366295"/>
            <a:ext cx="3388043" cy="446276"/>
          </a:xfrm>
          <a:prstGeom prst="rect">
            <a:avLst/>
          </a:prstGeom>
        </p:spPr>
        <p:txBody>
          <a:bodyPr wrap="none">
            <a:spAutoFit/>
          </a:bodyPr>
          <a:lstStyle/>
          <a:p>
            <a:r>
              <a:rPr lang="en-US" dirty="0"/>
              <a:t>Open House Saturday 12-3</a:t>
            </a:r>
          </a:p>
        </p:txBody>
      </p:sp>
      <p:sp>
        <p:nvSpPr>
          <p:cNvPr id="19" name="Rectangle 18"/>
          <p:cNvSpPr/>
          <p:nvPr/>
        </p:nvSpPr>
        <p:spPr>
          <a:xfrm>
            <a:off x="432" y="-2"/>
            <a:ext cx="7771536" cy="584775"/>
          </a:xfrm>
          <a:prstGeom prst="rect">
            <a:avLst/>
          </a:prstGeom>
          <a:noFill/>
        </p:spPr>
        <p:txBody>
          <a:bodyPr wrap="square">
            <a:spAutoFit/>
          </a:bodyPr>
          <a:lstStyle/>
          <a:p>
            <a:pPr algn="ctr"/>
            <a:r>
              <a:rPr lang="en-US" sz="32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Easy Access to the Stono River</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TotalTime>
  <Words>354</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2019-08-09T16:58:10Z</dcterms:modified>
</cp:coreProperties>
</file>