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00" y="480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g"/><Relationship Id="rId2" Type="http://schemas.openxmlformats.org/officeDocument/2006/relationships/image" Target="../media/image1.jpe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598626"/>
            <a:ext cx="7772400" cy="862037"/>
          </a:xfrm>
        </p:spPr>
        <p:txBody>
          <a:bodyPr>
            <a:noAutofit/>
          </a:bodyPr>
          <a:lstStyle/>
          <a:p>
            <a:r>
              <a:rPr lang="en-US" sz="2400" dirty="0">
                <a:effectLst>
                  <a:outerShdw blurRad="38100" dist="38100" dir="2700000" algn="tl">
                    <a:srgbClr val="000000">
                      <a:alpha val="43137"/>
                    </a:srgbClr>
                  </a:outerShdw>
                </a:effectLst>
                <a:latin typeface="Adobe Garamond Pro" pitchFamily="18" charset="0"/>
              </a:rPr>
              <a:t>3230 Conservancy Lane</a:t>
            </a:r>
            <a:br>
              <a:rPr lang="en-US" sz="2400" dirty="0">
                <a:effectLst>
                  <a:outerShdw blurRad="38100" dist="38100" dir="2700000" algn="tl">
                    <a:srgbClr val="000000">
                      <a:alpha val="43137"/>
                    </a:srgbClr>
                  </a:outerShdw>
                </a:effectLst>
                <a:latin typeface="Adobe Garamond Pro" pitchFamily="18" charset="0"/>
              </a:rPr>
            </a:br>
            <a:r>
              <a:rPr lang="en-US" sz="1800" dirty="0">
                <a:effectLst>
                  <a:outerShdw blurRad="38100" dist="38100" dir="2700000" algn="tl">
                    <a:srgbClr val="000000">
                      <a:alpha val="43137"/>
                    </a:srgbClr>
                  </a:outerShdw>
                </a:effectLst>
                <a:latin typeface="Adobe Garamond Pro" pitchFamily="18" charset="0"/>
              </a:rPr>
              <a:t>Carolina </a:t>
            </a:r>
            <a:r>
              <a:rPr lang="en-US" sz="1800" dirty="0" smtClean="0">
                <a:effectLst>
                  <a:outerShdw blurRad="38100" dist="38100" dir="2700000" algn="tl">
                    <a:srgbClr val="000000">
                      <a:alpha val="43137"/>
                    </a:srgbClr>
                  </a:outerShdw>
                </a:effectLst>
                <a:latin typeface="Adobe Garamond Pro" pitchFamily="18" charset="0"/>
              </a:rPr>
              <a:t>Bay | </a:t>
            </a:r>
            <a:r>
              <a:rPr lang="en-US" sz="1800" dirty="0">
                <a:effectLst>
                  <a:outerShdw blurRad="38100" dist="38100" dir="2700000" algn="tl">
                    <a:srgbClr val="000000">
                      <a:alpha val="43137"/>
                    </a:srgbClr>
                  </a:outerShdw>
                </a:effectLst>
                <a:latin typeface="Adobe Garamond Pro" pitchFamily="18" charset="0"/>
              </a:rPr>
              <a:t>Charleston, SC 29414</a:t>
            </a:r>
            <a:br>
              <a:rPr lang="en-US" sz="1800" dirty="0">
                <a:effectLst>
                  <a:outerShdw blurRad="38100" dist="38100" dir="2700000" algn="tl">
                    <a:srgbClr val="000000">
                      <a:alpha val="43137"/>
                    </a:srgbClr>
                  </a:outerShdw>
                </a:effectLst>
                <a:latin typeface="Adobe Garamond Pro" pitchFamily="18" charset="0"/>
              </a:rPr>
            </a:br>
            <a:r>
              <a:rPr lang="en-US" sz="1800" dirty="0">
                <a:effectLst>
                  <a:outerShdw blurRad="38100" dist="38100" dir="2700000" algn="tl">
                    <a:srgbClr val="000000">
                      <a:alpha val="43137"/>
                    </a:srgbClr>
                  </a:outerShdw>
                </a:effectLst>
                <a:latin typeface="Adobe Garamond Pro" pitchFamily="18" charset="0"/>
              </a:rPr>
              <a:t>MLS# </a:t>
            </a:r>
            <a:r>
              <a:rPr lang="en-US" sz="1800" dirty="0" smtClean="0">
                <a:effectLst>
                  <a:outerShdw blurRad="38100" dist="38100" dir="2700000" algn="tl">
                    <a:srgbClr val="000000">
                      <a:alpha val="43137"/>
                    </a:srgbClr>
                  </a:outerShdw>
                </a:effectLst>
                <a:latin typeface="Adobe Garamond Pro" pitchFamily="18" charset="0"/>
              </a:rPr>
              <a:t>15011506 </a:t>
            </a:r>
            <a:r>
              <a:rPr lang="en-US" sz="1800" smtClean="0">
                <a:effectLst>
                  <a:outerShdw blurRad="38100" dist="38100" dir="2700000" algn="tl">
                    <a:srgbClr val="000000">
                      <a:alpha val="43137"/>
                    </a:srgbClr>
                  </a:outerShdw>
                </a:effectLst>
                <a:latin typeface="Adobe Garamond Pro" pitchFamily="18" charset="0"/>
              </a:rPr>
              <a:t>| </a:t>
            </a:r>
            <a:r>
              <a:rPr lang="en-US" sz="1800" smtClean="0">
                <a:effectLst>
                  <a:outerShdw blurRad="38100" dist="38100" dir="2700000" algn="tl">
                    <a:srgbClr val="000000">
                      <a:alpha val="43137"/>
                    </a:srgbClr>
                  </a:outerShdw>
                </a:effectLst>
                <a:latin typeface="Adobe Garamond Pro" pitchFamily="18" charset="0"/>
              </a:rPr>
              <a:t>$309,900</a:t>
            </a:r>
            <a:endParaRPr lang="en-US" sz="1800" dirty="0">
              <a:effectLst>
                <a:outerShdw blurRad="38100" dist="38100" dir="2700000" algn="tl">
                  <a:srgbClr val="000000">
                    <a:alpha val="43137"/>
                  </a:srgbClr>
                </a:outerShdw>
              </a:effectLst>
              <a:latin typeface="Adobe Garamond Pro" pitchFamily="18" charset="0"/>
            </a:endParaRPr>
          </a:p>
        </p:txBody>
      </p:sp>
      <p:sp>
        <p:nvSpPr>
          <p:cNvPr id="3" name="Subtitle 2"/>
          <p:cNvSpPr>
            <a:spLocks noGrp="1"/>
          </p:cNvSpPr>
          <p:nvPr>
            <p:ph type="subTitle" idx="1"/>
          </p:nvPr>
        </p:nvSpPr>
        <p:spPr>
          <a:xfrm>
            <a:off x="74445" y="5668411"/>
            <a:ext cx="7623510" cy="2590800"/>
          </a:xfrm>
        </p:spPr>
        <p:txBody>
          <a:bodyPr anchor="ctr">
            <a:noAutofit/>
          </a:bodyPr>
          <a:lstStyle/>
          <a:p>
            <a:r>
              <a:rPr lang="en-US" sz="1100" i="1" dirty="0">
                <a:solidFill>
                  <a:schemeClr val="bg2">
                    <a:lumMod val="25000"/>
                  </a:schemeClr>
                </a:solidFill>
                <a:latin typeface="Palatino Linotype" panose="02040502050505030304" pitchFamily="18" charset="0"/>
              </a:rPr>
              <a:t>Only 2 ½ years old, and meticulously upgraded beyond anything you can get in new construction. Beautifully landscaped, WOODED lot provides the perfect backdrop for your afternoon tea on the spacious screened-in porch. Notice the Custom cherry finished pantry cabinets with roll-out shelving, just to mention another upgrade, and a custom built in kitchen DESK! Stainless steel, Whirlpool appliances, Granite counter-tops and an extra deep stainless kitchen sink with pull-out faucet makes cooking a dream. You MUST see the garage…Professionally applied Epoxy coating on garage floor, built in storage and a Work Sink plumbed into the Garage… not even an option in new construction! Wait till you see the back yard. Lovely stone path, 15 year stain on the fencing &amp; landscaped beds are really going to make entertaining enjoyable! Gutters throughout the house, too! Just the sounds of the birds and the breeze through the trees makes this back yard an oasis. Notice the cute light fixture and upgraded ceiling fan, too. Beautiful ceiling fans &amp; upgraded lighting throughout the home. Wrought Iron Banister posts are an expensive, yet nice touch. Upgraded hardwood flooring &amp; carpeting. 2" Venetian Blinds included, too! Spacious bedrooms, Master Bedroom DOWNSTAIRS and a Master Upstairs to be close to the babies. Nice built-ins stay with the house. Large closets provide tons of storage. Close to Everything! 20 min to downtown, 20 min to the beach &amp; 10 min to the Mall. Carolina Bay is West Ashley's premier neighborhood with nature trails great for walking, jogging or biking, a shaded dog park, zero entry swimming pool, and entertainment area with an outdoor fireplace. </a:t>
            </a:r>
            <a:endParaRPr lang="en-US" sz="1100" i="1" dirty="0" smtClean="0">
              <a:solidFill>
                <a:schemeClr val="bg2">
                  <a:lumMod val="25000"/>
                </a:schemeClr>
              </a:solidFill>
              <a:latin typeface="Palatino Linotype" panose="02040502050505030304" pitchFamily="18" charset="0"/>
            </a:endParaRPr>
          </a:p>
          <a:p>
            <a:r>
              <a:rPr lang="en-US" sz="1100" b="1" i="1" dirty="0" smtClean="0">
                <a:solidFill>
                  <a:schemeClr val="bg2">
                    <a:lumMod val="25000"/>
                  </a:schemeClr>
                </a:solidFill>
                <a:latin typeface="Palatino Linotype" panose="02040502050505030304" pitchFamily="18" charset="0"/>
              </a:rPr>
              <a:t>Come </a:t>
            </a:r>
            <a:r>
              <a:rPr lang="en-US" sz="1100" b="1" i="1" dirty="0">
                <a:solidFill>
                  <a:schemeClr val="bg2">
                    <a:lumMod val="25000"/>
                  </a:schemeClr>
                </a:solidFill>
                <a:latin typeface="Palatino Linotype" panose="02040502050505030304" pitchFamily="18" charset="0"/>
              </a:rPr>
              <a:t>see this beautiful home for yourself!</a:t>
            </a:r>
          </a:p>
        </p:txBody>
      </p:sp>
      <p:sp>
        <p:nvSpPr>
          <p:cNvPr id="4" name="Rectangle 3"/>
          <p:cNvSpPr/>
          <p:nvPr/>
        </p:nvSpPr>
        <p:spPr>
          <a:xfrm>
            <a:off x="91440" y="152400"/>
            <a:ext cx="7589520" cy="9432322"/>
          </a:xfrm>
          <a:prstGeom prst="rect">
            <a:avLst/>
          </a:prstGeom>
          <a:noFill/>
          <a:ln w="63500" cmpd="thinThick">
            <a:solidFill>
              <a:schemeClr val="bg2">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0" y="9737122"/>
            <a:ext cx="7772400" cy="338554"/>
          </a:xfrm>
          <a:prstGeom prst="rect">
            <a:avLst/>
          </a:prstGeom>
          <a:blipFill>
            <a:blip r:embed="rId2"/>
            <a:tile tx="0" ty="0" sx="100000" sy="100000" flip="none" algn="tl"/>
          </a:blipFill>
        </p:spPr>
        <p:txBody>
          <a:bodyPr wrap="square">
            <a:spAutoFit/>
          </a:bodyPr>
          <a:lstStyle/>
          <a:p>
            <a:pPr algn="ctr"/>
            <a:r>
              <a:rPr lang="en-US" sz="1600" dirty="0">
                <a:latin typeface="Palatino Linotype" panose="02040502050505030304" pitchFamily="18" charset="0"/>
                <a:cs typeface="Times New Roman" panose="02020603050405020304" pitchFamily="18" charset="0"/>
              </a:rPr>
              <a:t>Call or email for details: (843) 214-8451 or </a:t>
            </a:r>
            <a:r>
              <a:rPr lang="en-US" sz="1600" dirty="0" smtClean="0">
                <a:latin typeface="Palatino Linotype" panose="02040502050505030304" pitchFamily="18" charset="0"/>
                <a:cs typeface="Times New Roman" panose="02020603050405020304" pitchFamily="18" charset="0"/>
              </a:rPr>
              <a:t>Robin@ThePhillipsRealtyGroup.com</a:t>
            </a:r>
            <a:endParaRPr lang="en-US" sz="1600" dirty="0">
              <a:latin typeface="Palatino Linotype" panose="02040502050505030304" pitchFamily="18" charset="0"/>
              <a:cs typeface="Times New Roman" panose="02020603050405020304" pitchFamily="18" charset="0"/>
            </a:endParaRPr>
          </a:p>
        </p:txBody>
      </p:sp>
      <p:sp>
        <p:nvSpPr>
          <p:cNvPr id="13" name="Rectangle 12"/>
          <p:cNvSpPr/>
          <p:nvPr/>
        </p:nvSpPr>
        <p:spPr>
          <a:xfrm>
            <a:off x="1" y="76200"/>
            <a:ext cx="7772399" cy="707886"/>
          </a:xfrm>
          <a:prstGeom prst="rect">
            <a:avLst/>
          </a:prstGeom>
        </p:spPr>
        <p:txBody>
          <a:bodyPr wrap="square">
            <a:spAutoFit/>
          </a:bodyPr>
          <a:lstStyle/>
          <a:p>
            <a:pPr algn="ctr"/>
            <a:r>
              <a:rPr lang="en-US" sz="4000" dirty="0" smtClean="0">
                <a:ln>
                  <a:solidFill>
                    <a:schemeClr val="bg2">
                      <a:lumMod val="25000"/>
                    </a:schemeClr>
                  </a:solidFill>
                </a:ln>
                <a:solidFill>
                  <a:schemeClr val="bg2">
                    <a:lumMod val="75000"/>
                  </a:schemeClr>
                </a:solidFill>
                <a:latin typeface="Edwardian Script ITC" panose="030303020407070D0804" pitchFamily="66" charset="0"/>
              </a:rPr>
              <a:t>Totally Unique &amp; Better Than New!</a:t>
            </a:r>
            <a:endParaRPr lang="en-US" sz="4000" dirty="0">
              <a:ln>
                <a:solidFill>
                  <a:schemeClr val="bg2">
                    <a:lumMod val="25000"/>
                  </a:schemeClr>
                </a:solidFill>
              </a:ln>
              <a:solidFill>
                <a:schemeClr val="bg2">
                  <a:lumMod val="75000"/>
                </a:schemeClr>
              </a:solidFill>
              <a:latin typeface="Edwardian Script ITC" panose="030303020407070D0804" pitchFamily="66" charset="0"/>
            </a:endParaRPr>
          </a:p>
        </p:txBody>
      </p:sp>
      <p:sp>
        <p:nvSpPr>
          <p:cNvPr id="14" name="Right Brace 13"/>
          <p:cNvSpPr/>
          <p:nvPr/>
        </p:nvSpPr>
        <p:spPr>
          <a:xfrm rot="5400000">
            <a:off x="3810000" y="3984641"/>
            <a:ext cx="152400" cy="3159791"/>
          </a:xfrm>
          <a:prstGeom prst="rightBrace">
            <a:avLst>
              <a:gd name="adj1" fmla="val 110416"/>
              <a:gd name="adj2" fmla="val 50000"/>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7" name="Group 6"/>
          <p:cNvGrpSpPr/>
          <p:nvPr/>
        </p:nvGrpSpPr>
        <p:grpSpPr>
          <a:xfrm>
            <a:off x="211088" y="762000"/>
            <a:ext cx="7350225" cy="3816409"/>
            <a:chOff x="196617" y="762000"/>
            <a:chExt cx="7350225" cy="3816409"/>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30" t="-1" r="1666" b="4258"/>
            <a:stretch/>
          </p:blipFill>
          <p:spPr bwMode="auto">
            <a:xfrm>
              <a:off x="1714133" y="762000"/>
              <a:ext cx="4315192" cy="2829938"/>
            </a:xfrm>
            <a:prstGeom prst="roundRect">
              <a:avLst/>
            </a:prstGeom>
            <a:noFill/>
            <a:ln w="50800" cmpd="thinThick">
              <a:solidFill>
                <a:schemeClr val="bg2">
                  <a:lumMod val="50000"/>
                </a:schemeClr>
              </a:solidFill>
              <a:round/>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2937"/>
            <a:stretch/>
          </p:blipFill>
          <p:spPr bwMode="auto">
            <a:xfrm>
              <a:off x="196617" y="762000"/>
              <a:ext cx="1280160" cy="859407"/>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96617" y="1747667"/>
              <a:ext cx="1280160" cy="859407"/>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96617" y="2733334"/>
              <a:ext cx="1280160" cy="859408"/>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3" name="Picture 9"/>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266682" y="762000"/>
              <a:ext cx="1280160" cy="859407"/>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66682" y="1747265"/>
              <a:ext cx="1280160" cy="859407"/>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5" name="Picture 11"/>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266682" y="2732530"/>
              <a:ext cx="1280160" cy="859408"/>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8"/>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96617" y="3719002"/>
              <a:ext cx="1280160" cy="859407"/>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8"/>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3776"/>
            <a:stretch/>
          </p:blipFill>
          <p:spPr bwMode="auto">
            <a:xfrm>
              <a:off x="1714133" y="3719002"/>
              <a:ext cx="1280160" cy="859407"/>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8"/>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t="2937"/>
            <a:stretch/>
          </p:blipFill>
          <p:spPr bwMode="auto">
            <a:xfrm>
              <a:off x="3231649" y="3719002"/>
              <a:ext cx="1280160" cy="859407"/>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8"/>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749165" y="3719002"/>
              <a:ext cx="1280160" cy="859407"/>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8"/>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266682" y="3717797"/>
              <a:ext cx="1280160" cy="860612"/>
            </a:xfrm>
            <a:prstGeom prst="round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grpSp>
      <p:grpSp>
        <p:nvGrpSpPr>
          <p:cNvPr id="6" name="Group 5"/>
          <p:cNvGrpSpPr/>
          <p:nvPr/>
        </p:nvGrpSpPr>
        <p:grpSpPr>
          <a:xfrm>
            <a:off x="158920" y="8286885"/>
            <a:ext cx="7454561" cy="1238115"/>
            <a:chOff x="152400" y="8286885"/>
            <a:chExt cx="7454561" cy="1238115"/>
          </a:xfrm>
        </p:grpSpPr>
        <p:pic>
          <p:nvPicPr>
            <p:cNvPr id="1028"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152400" y="8286885"/>
              <a:ext cx="1828800" cy="12346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rotWithShape="1">
            <a:blip r:embed="rId16" cstate="print">
              <a:extLst>
                <a:ext uri="{28A0092B-C50C-407E-A947-70E740481C1C}">
                  <a14:useLocalDpi xmlns:a14="http://schemas.microsoft.com/office/drawing/2010/main" val="0"/>
                </a:ext>
              </a:extLst>
            </a:blip>
            <a:srcRect l="942" r="1" b="13493"/>
            <a:stretch/>
          </p:blipFill>
          <p:spPr bwMode="auto">
            <a:xfrm>
              <a:off x="2027654" y="8286885"/>
              <a:ext cx="1828800" cy="12346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rotWithShape="1">
            <a:blip r:embed="rId17" cstate="print">
              <a:extLst>
                <a:ext uri="{28A0092B-C50C-407E-A947-70E740481C1C}">
                  <a14:useLocalDpi xmlns:a14="http://schemas.microsoft.com/office/drawing/2010/main" val="0"/>
                </a:ext>
              </a:extLst>
            </a:blip>
            <a:srcRect b="13399"/>
            <a:stretch/>
          </p:blipFill>
          <p:spPr bwMode="auto">
            <a:xfrm>
              <a:off x="5778161" y="8286885"/>
              <a:ext cx="1828800" cy="12346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3902908" y="8286885"/>
              <a:ext cx="1828800" cy="12381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5" name="Rectangle 4"/>
          <p:cNvSpPr/>
          <p:nvPr/>
        </p:nvSpPr>
        <p:spPr>
          <a:xfrm>
            <a:off x="2452153" y="2819400"/>
            <a:ext cx="2868093" cy="830997"/>
          </a:xfrm>
          <a:prstGeom prst="rect">
            <a:avLst/>
          </a:prstGeom>
        </p:spPr>
        <p:txBody>
          <a:bodyPr wrap="none">
            <a:spAutoFit/>
          </a:bodyPr>
          <a:lstStyle/>
          <a:p>
            <a:r>
              <a:rPr lang="en-US" sz="4800" b="1" dirty="0" smtClean="0">
                <a:ln>
                  <a:solidFill>
                    <a:schemeClr val="tx1"/>
                  </a:solidFill>
                </a:ln>
                <a:solidFill>
                  <a:srgbClr val="FFFF00"/>
                </a:solidFill>
                <a:effectLst>
                  <a:outerShdw blurRad="50800" dist="38100" dir="5400000" algn="t" rotWithShape="0">
                    <a:prstClr val="black">
                      <a:alpha val="40000"/>
                    </a:prstClr>
                  </a:outerShdw>
                </a:effectLst>
                <a:latin typeface="Edwardian Script ITC" panose="030303020407070D0804" pitchFamily="66" charset="0"/>
              </a:rPr>
              <a:t>Just Reduced!</a:t>
            </a:r>
            <a:endParaRPr lang="en-US" sz="4800" b="1" dirty="0">
              <a:ln>
                <a:solidFill>
                  <a:schemeClr val="tx1"/>
                </a:solidFill>
              </a:ln>
              <a:solidFill>
                <a:srgbClr val="FFFF00"/>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341</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3230 Conservancy Lane Carolina Bay | Charleston, SC 29414 MLS# 15011506 | $309,900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atp1313@gmail.com</cp:lastModifiedBy>
  <cp:revision>15</cp:revision>
  <dcterms:created xsi:type="dcterms:W3CDTF">2006-08-16T00:00:00Z</dcterms:created>
  <dcterms:modified xsi:type="dcterms:W3CDTF">2015-06-09T17:35:14Z</dcterms:modified>
</cp:coreProperties>
</file>