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252" y="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gif"/><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rotWithShape="1">
          <a:blip r:embed="rId2" cstate="print">
            <a:extLst>
              <a:ext uri="{28A0092B-C50C-407E-A947-70E740481C1C}">
                <a14:useLocalDpi xmlns:a14="http://schemas.microsoft.com/office/drawing/2010/main" val="0"/>
              </a:ext>
            </a:extLst>
          </a:blip>
          <a:srcRect b="1602"/>
          <a:stretch/>
        </p:blipFill>
        <p:spPr>
          <a:xfrm>
            <a:off x="1675210" y="-1"/>
            <a:ext cx="4419600" cy="2889162"/>
          </a:xfrm>
          <a:prstGeom prst="rect">
            <a:avLst/>
          </a:prstGeom>
          <a:ln>
            <a:noFill/>
          </a:ln>
          <a:effectLst/>
        </p:spPr>
      </p:pic>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t="10336" b="35775"/>
          <a:stretch/>
        </p:blipFill>
        <p:spPr>
          <a:xfrm>
            <a:off x="-5715000" y="1245965"/>
            <a:ext cx="5208818" cy="1864868"/>
          </a:xfrm>
          <a:prstGeom prst="rect">
            <a:avLst/>
          </a:prstGeom>
        </p:spPr>
      </p:pic>
      <p:sp>
        <p:nvSpPr>
          <p:cNvPr id="3" name="Subtitle 2"/>
          <p:cNvSpPr>
            <a:spLocks noGrp="1"/>
          </p:cNvSpPr>
          <p:nvPr>
            <p:ph type="subTitle" idx="1"/>
          </p:nvPr>
        </p:nvSpPr>
        <p:spPr>
          <a:xfrm>
            <a:off x="975681" y="2894568"/>
            <a:ext cx="5818659" cy="6097032"/>
          </a:xfrm>
        </p:spPr>
        <p:txBody>
          <a:bodyPr anchor="ctr">
            <a:noAutofit/>
          </a:bodyPr>
          <a:lstStyle/>
          <a:p>
            <a:r>
              <a:rPr lang="en-US" sz="900" dirty="0">
                <a:solidFill>
                  <a:schemeClr val="bg2">
                    <a:lumMod val="50000"/>
                  </a:schemeClr>
                </a:solidFill>
                <a:latin typeface="Lucida Sans" panose="020B0602030504020204" pitchFamily="34" charset="0"/>
              </a:rPr>
              <a:t>Beautiful all brick home on a secluded lot in established </a:t>
            </a:r>
            <a:r>
              <a:rPr lang="en-US" sz="900" dirty="0" err="1">
                <a:solidFill>
                  <a:schemeClr val="bg2">
                    <a:lumMod val="50000"/>
                  </a:schemeClr>
                </a:solidFill>
                <a:latin typeface="Lucida Sans" panose="020B0602030504020204" pitchFamily="34" charset="0"/>
              </a:rPr>
              <a:t>MacLaura</a:t>
            </a:r>
            <a:r>
              <a:rPr lang="en-US" sz="900" dirty="0">
                <a:solidFill>
                  <a:schemeClr val="bg2">
                    <a:lumMod val="50000"/>
                  </a:schemeClr>
                </a:solidFill>
                <a:latin typeface="Lucida Sans" panose="020B0602030504020204" pitchFamily="34" charset="0"/>
              </a:rPr>
              <a:t> Hall. Truly a rare find. This home sits on a quiet </a:t>
            </a:r>
            <a:r>
              <a:rPr lang="en-US" sz="900" dirty="0" err="1">
                <a:solidFill>
                  <a:schemeClr val="bg2">
                    <a:lumMod val="50000"/>
                  </a:schemeClr>
                </a:solidFill>
                <a:latin typeface="Lucida Sans" panose="020B0602030504020204" pitchFamily="34" charset="0"/>
              </a:rPr>
              <a:t>cul</a:t>
            </a:r>
            <a:r>
              <a:rPr lang="en-US" sz="900" dirty="0">
                <a:solidFill>
                  <a:schemeClr val="bg2">
                    <a:lumMod val="50000"/>
                  </a:schemeClr>
                </a:solidFill>
                <a:latin typeface="Lucida Sans" panose="020B0602030504020204" pitchFamily="34" charset="0"/>
              </a:rPr>
              <a:t> de sac with a long 400+ foot private tree lined drive. Minutes from historic plantations, restaurants, shopping, and only 8 miles from downtown Charleston. This custom home features large rooms with 9 foot tall smooth ceilings, gorgeous hardwood floors throughout, a spacious kitchen with over-sized picture windows that overlook a private backyard and pond, an impressive 20 foot tall foyer, a huge master bedroom with a vaulted ceiling and over-sized picture window overlooking a private backyard and pond, an over-sized 2 car garage with attached cabinets, generous bonus room with extra storage, lots of natural light throughout, and a large screened porch overlooking a private back yard and pond.</a:t>
            </a:r>
          </a:p>
          <a:p>
            <a:r>
              <a:rPr lang="en-US" sz="900" dirty="0">
                <a:solidFill>
                  <a:schemeClr val="bg2">
                    <a:lumMod val="50000"/>
                  </a:schemeClr>
                </a:solidFill>
                <a:latin typeface="Lucida Sans" panose="020B0602030504020204" pitchFamily="34" charset="0"/>
              </a:rPr>
              <a:t>Entering the home you encounter a large foyer with a curved staircase. To the left you will find an elegant formal dining room with both chair rail molding and crown molding. To the right you will find a parlor / library currently in use as a bar also featuring crown molding. Directly adjacent to the bar you will find a 20 foot by 20 foot living room highlighted by a custom Italian tile surround gas fireplace (which can be used as a wood burning fireplace as well) lit by recessed lighting and three large windows and one all glass door to the attached porch. The left living room wall has been pre wired for home theater to include power, video signal, and center/right/left speakers. The right wall has been pre wired for rear speakers. The kitchen is accessible from the living room or the dining room and features exceptional granite countertops and full backsplashes on each wall. You will enjoy dining in the eat in kitchen overlooking the private back yard, pond, and mature landscaping. Additional kitchen features are a granite topped desk, much cabinet space, custom and recessed lighting, and a bright cheery feel. Downstairs you will also find a half bathroom with a marble topped vanity, a full sized laundry room including sink and many cabinets, and a hidden back stairwell providing additional access to the upper floor.</a:t>
            </a:r>
          </a:p>
          <a:p>
            <a:r>
              <a:rPr lang="en-US" sz="900" dirty="0">
                <a:solidFill>
                  <a:schemeClr val="bg2">
                    <a:lumMod val="50000"/>
                  </a:schemeClr>
                </a:solidFill>
                <a:latin typeface="Lucida Sans" panose="020B0602030504020204" pitchFamily="34" charset="0"/>
              </a:rPr>
              <a:t>Upstairs you will be pleased to find welcoming rooms with much natural light and gleaming hardwood floors. Two additional oversized bathrooms feature all white ceramic tile floors and showers. The master bath also features a separate water closet and a large </a:t>
            </a:r>
            <a:r>
              <a:rPr lang="en-US" sz="900" dirty="0" err="1">
                <a:solidFill>
                  <a:schemeClr val="bg2">
                    <a:lumMod val="50000"/>
                  </a:schemeClr>
                </a:solidFill>
                <a:latin typeface="Lucida Sans" panose="020B0602030504020204" pitchFamily="34" charset="0"/>
              </a:rPr>
              <a:t>jacuzzi</a:t>
            </a:r>
            <a:r>
              <a:rPr lang="en-US" sz="900" dirty="0">
                <a:solidFill>
                  <a:schemeClr val="bg2">
                    <a:lumMod val="50000"/>
                  </a:schemeClr>
                </a:solidFill>
                <a:latin typeface="Lucida Sans" panose="020B0602030504020204" pitchFamily="34" charset="0"/>
              </a:rPr>
              <a:t> tub surrounded by two large picture windows. The master bedroom offers his and hers walk-in closets. There are two additional bedrooms with views of mature landscaping. There is a large bonus room with a closet that could be a fourth bedroom.</a:t>
            </a:r>
          </a:p>
          <a:p>
            <a:r>
              <a:rPr lang="en-US" sz="900" dirty="0">
                <a:solidFill>
                  <a:schemeClr val="bg2">
                    <a:lumMod val="50000"/>
                  </a:schemeClr>
                </a:solidFill>
                <a:latin typeface="Lucida Sans" panose="020B0602030504020204" pitchFamily="34" charset="0"/>
              </a:rPr>
              <a:t>Additional features: The house is equipped with in wall or in ceiling audiophile (PSB) speakers in six rooms. The home has category 6 wiring pre run to the same six rooms. The home has two </a:t>
            </a:r>
            <a:r>
              <a:rPr lang="en-US" sz="900" dirty="0" err="1">
                <a:solidFill>
                  <a:schemeClr val="bg2">
                    <a:lumMod val="50000"/>
                  </a:schemeClr>
                </a:solidFill>
                <a:latin typeface="Lucida Sans" panose="020B0602030504020204" pitchFamily="34" charset="0"/>
              </a:rPr>
              <a:t>wifi</a:t>
            </a:r>
            <a:r>
              <a:rPr lang="en-US" sz="900" dirty="0">
                <a:solidFill>
                  <a:schemeClr val="bg2">
                    <a:lumMod val="50000"/>
                  </a:schemeClr>
                </a:solidFill>
                <a:latin typeface="Lucida Sans" panose="020B0602030504020204" pitchFamily="34" charset="0"/>
              </a:rPr>
              <a:t> router locations providing </a:t>
            </a:r>
            <a:r>
              <a:rPr lang="en-US" sz="900" dirty="0" err="1">
                <a:solidFill>
                  <a:schemeClr val="bg2">
                    <a:lumMod val="50000"/>
                  </a:schemeClr>
                </a:solidFill>
                <a:latin typeface="Lucida Sans" panose="020B0602030504020204" pitchFamily="34" charset="0"/>
              </a:rPr>
              <a:t>wifi</a:t>
            </a:r>
            <a:r>
              <a:rPr lang="en-US" sz="900" dirty="0">
                <a:solidFill>
                  <a:schemeClr val="bg2">
                    <a:lumMod val="50000"/>
                  </a:schemeClr>
                </a:solidFill>
                <a:latin typeface="Lucida Sans" panose="020B0602030504020204" pitchFamily="34" charset="0"/>
              </a:rPr>
              <a:t> throughout the home and yard. The home has a dual zone NEST system with upstairs and downstairs NEST thermostats. The home has an expanded security system featuring a multiple zone motion sensor system, door contacts, and glass break sensors to include coverage in the garage. The security system is equipped with a cell phone back up system as well as multiple key fobs. The central vacuum system makes cleaning the home a breeze. Watering the large lawn is easy and economical thanks to a six zone irrigation system that has its own water meter. This home is served by your choice between two cable providers (Comcast Xfinity and WOW) and one telecom provider. (AT&amp;T </a:t>
            </a:r>
            <a:r>
              <a:rPr lang="en-US" sz="900" dirty="0" err="1">
                <a:solidFill>
                  <a:schemeClr val="bg2">
                    <a:lumMod val="50000"/>
                  </a:schemeClr>
                </a:solidFill>
                <a:latin typeface="Lucida Sans" panose="020B0602030504020204" pitchFamily="34" charset="0"/>
              </a:rPr>
              <a:t>Uverse</a:t>
            </a:r>
            <a:r>
              <a:rPr lang="en-US" sz="900" dirty="0">
                <a:solidFill>
                  <a:schemeClr val="bg2">
                    <a:lumMod val="50000"/>
                  </a:schemeClr>
                </a:solidFill>
                <a:latin typeface="Lucida Sans" panose="020B0602030504020204" pitchFamily="34" charset="0"/>
              </a:rPr>
              <a:t>) This home has a clear view of the southeastern sky and has had both DirecTV and DISH Network installed previously. In addition to cabinets and overhead storage, the garage also has several pegboard sections convenient for storing tools and gardening items.</a:t>
            </a:r>
          </a:p>
          <a:p>
            <a:r>
              <a:rPr lang="en-US" sz="900" dirty="0">
                <a:solidFill>
                  <a:schemeClr val="bg2">
                    <a:lumMod val="50000"/>
                  </a:schemeClr>
                </a:solidFill>
                <a:latin typeface="Lucida Sans" panose="020B0602030504020204" pitchFamily="34" charset="0"/>
              </a:rPr>
              <a:t>Don't miss this amazing opportunity. This home will not last long!</a:t>
            </a:r>
          </a:p>
        </p:txBody>
      </p:sp>
      <p:sp>
        <p:nvSpPr>
          <p:cNvPr id="4" name="Rectangle 3"/>
          <p:cNvSpPr/>
          <p:nvPr/>
        </p:nvSpPr>
        <p:spPr>
          <a:xfrm>
            <a:off x="1446016" y="2209800"/>
            <a:ext cx="4877988" cy="677108"/>
          </a:xfrm>
          <a:prstGeom prst="rect">
            <a:avLst/>
          </a:prstGeom>
        </p:spPr>
        <p:txBody>
          <a:bodyPr wrap="square">
            <a:spAutoFit/>
          </a:bodyPr>
          <a:lstStyle/>
          <a:p>
            <a:pPr algn="ctr"/>
            <a:r>
              <a:rPr lang="en-US" sz="1600" dirty="0">
                <a:solidFill>
                  <a:schemeClr val="bg2">
                    <a:lumMod val="90000"/>
                  </a:schemeClr>
                </a:solidFill>
                <a:latin typeface="Lucida Sans" panose="020B0602030504020204" pitchFamily="34" charset="0"/>
              </a:rPr>
              <a:t>3232 </a:t>
            </a:r>
            <a:r>
              <a:rPr lang="en-US" sz="1600" dirty="0" err="1">
                <a:solidFill>
                  <a:schemeClr val="bg2">
                    <a:lumMod val="90000"/>
                  </a:schemeClr>
                </a:solidFill>
                <a:latin typeface="Lucida Sans" panose="020B0602030504020204" pitchFamily="34" charset="0"/>
              </a:rPr>
              <a:t>Hagerty</a:t>
            </a:r>
            <a:r>
              <a:rPr lang="en-US" sz="1600" dirty="0">
                <a:solidFill>
                  <a:schemeClr val="bg2">
                    <a:lumMod val="90000"/>
                  </a:schemeClr>
                </a:solidFill>
                <a:latin typeface="Lucida Sans" panose="020B0602030504020204" pitchFamily="34" charset="0"/>
              </a:rPr>
              <a:t> Drive</a:t>
            </a:r>
          </a:p>
          <a:p>
            <a:pPr algn="ctr"/>
            <a:r>
              <a:rPr lang="en-US" sz="1050" dirty="0" err="1">
                <a:solidFill>
                  <a:schemeClr val="bg2">
                    <a:lumMod val="90000"/>
                  </a:schemeClr>
                </a:solidFill>
                <a:latin typeface="Lucida Sans" panose="020B0602030504020204" pitchFamily="34" charset="0"/>
              </a:rPr>
              <a:t>Maclaura</a:t>
            </a:r>
            <a:r>
              <a:rPr lang="en-US" sz="1050" dirty="0">
                <a:solidFill>
                  <a:schemeClr val="bg2">
                    <a:lumMod val="90000"/>
                  </a:schemeClr>
                </a:solidFill>
                <a:latin typeface="Lucida Sans" panose="020B0602030504020204" pitchFamily="34" charset="0"/>
              </a:rPr>
              <a:t> Hall </a:t>
            </a:r>
            <a:r>
              <a:rPr lang="en-US" sz="1050" dirty="0">
                <a:solidFill>
                  <a:schemeClr val="bg2">
                    <a:lumMod val="90000"/>
                  </a:schemeClr>
                </a:solidFill>
                <a:latin typeface="Trebuchet MS" panose="020B0603020202020204" pitchFamily="34" charset="0"/>
              </a:rPr>
              <a:t>· </a:t>
            </a:r>
            <a:r>
              <a:rPr lang="en-US" sz="1050" dirty="0">
                <a:solidFill>
                  <a:schemeClr val="bg2">
                    <a:lumMod val="90000"/>
                  </a:schemeClr>
                </a:solidFill>
                <a:latin typeface="Lucida Sans" panose="020B0602030504020204" pitchFamily="34" charset="0"/>
              </a:rPr>
              <a:t>Charleston, SC 29414 </a:t>
            </a:r>
            <a:r>
              <a:rPr lang="en-US" sz="1050" dirty="0">
                <a:solidFill>
                  <a:schemeClr val="bg2">
                    <a:lumMod val="90000"/>
                  </a:schemeClr>
                </a:solidFill>
                <a:latin typeface="Trebuchet MS" panose="020B0603020202020204" pitchFamily="34" charset="0"/>
              </a:rPr>
              <a:t>· </a:t>
            </a:r>
            <a:r>
              <a:rPr lang="en-US" sz="1050" dirty="0">
                <a:solidFill>
                  <a:schemeClr val="bg2">
                    <a:lumMod val="90000"/>
                  </a:schemeClr>
                </a:solidFill>
                <a:latin typeface="Lucida Sans" panose="020B0602030504020204" pitchFamily="34" charset="0"/>
              </a:rPr>
              <a:t>MLS# 17005782 </a:t>
            </a:r>
            <a:r>
              <a:rPr lang="en-US" sz="1050" dirty="0">
                <a:solidFill>
                  <a:schemeClr val="bg2">
                    <a:lumMod val="90000"/>
                  </a:schemeClr>
                </a:solidFill>
                <a:latin typeface="Trebuchet MS" panose="020B0603020202020204" pitchFamily="34" charset="0"/>
              </a:rPr>
              <a:t>· </a:t>
            </a:r>
            <a:r>
              <a:rPr lang="en-US" sz="1050" dirty="0">
                <a:solidFill>
                  <a:schemeClr val="bg2">
                    <a:lumMod val="90000"/>
                  </a:schemeClr>
                </a:solidFill>
                <a:latin typeface="Lucida Sans" panose="020B0602030504020204" pitchFamily="34" charset="0"/>
              </a:rPr>
              <a:t>$479,900</a:t>
            </a:r>
          </a:p>
          <a:p>
            <a:pPr algn="ctr"/>
            <a:r>
              <a:rPr lang="en-US" sz="1000" i="1" dirty="0">
                <a:solidFill>
                  <a:schemeClr val="bg2">
                    <a:lumMod val="90000"/>
                  </a:schemeClr>
                </a:solidFill>
                <a:latin typeface="Lucida Sans" panose="020B0602030504020204" pitchFamily="34" charset="0"/>
              </a:rPr>
              <a:t>4 Bed </a:t>
            </a:r>
            <a:r>
              <a:rPr lang="en-US" sz="1000" i="1" dirty="0">
                <a:solidFill>
                  <a:schemeClr val="bg2">
                    <a:lumMod val="90000"/>
                  </a:schemeClr>
                </a:solidFill>
                <a:latin typeface="Trebuchet MS" panose="020B0603020202020204" pitchFamily="34" charset="0"/>
              </a:rPr>
              <a:t>· </a:t>
            </a:r>
            <a:r>
              <a:rPr lang="en-US" sz="1000" i="1" dirty="0">
                <a:solidFill>
                  <a:schemeClr val="bg2">
                    <a:lumMod val="90000"/>
                  </a:schemeClr>
                </a:solidFill>
                <a:latin typeface="Lucida Sans" panose="020B0602030504020204" pitchFamily="34" charset="0"/>
              </a:rPr>
              <a:t>2.5 Bath </a:t>
            </a:r>
            <a:r>
              <a:rPr lang="en-US" sz="1000" i="1" dirty="0">
                <a:solidFill>
                  <a:schemeClr val="bg2">
                    <a:lumMod val="90000"/>
                  </a:schemeClr>
                </a:solidFill>
                <a:latin typeface="Trebuchet MS" panose="020B0603020202020204" pitchFamily="34" charset="0"/>
              </a:rPr>
              <a:t>· </a:t>
            </a:r>
            <a:r>
              <a:rPr lang="en-US" sz="1000" i="1" dirty="0">
                <a:solidFill>
                  <a:schemeClr val="bg2">
                    <a:lumMod val="90000"/>
                  </a:schemeClr>
                </a:solidFill>
                <a:latin typeface="Lucida Sans" panose="020B0602030504020204" pitchFamily="34" charset="0"/>
              </a:rPr>
              <a:t>3,088sf</a:t>
            </a:r>
          </a:p>
        </p:txBody>
      </p:sp>
      <p:pic>
        <p:nvPicPr>
          <p:cNvPr id="23"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8582" y="3152013"/>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8582" y="5112374"/>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8582" y="8052735"/>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8582" y="7072616"/>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582" y="6092495"/>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791641" y="3152013"/>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791641" y="5112017"/>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791641" y="7071953"/>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791641" y="6091595"/>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791641" y="8052311"/>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0" name="Rectangle 29"/>
          <p:cNvSpPr/>
          <p:nvPr/>
        </p:nvSpPr>
        <p:spPr>
          <a:xfrm>
            <a:off x="1429230" y="9064823"/>
            <a:ext cx="4911561" cy="469359"/>
          </a:xfrm>
          <a:prstGeom prst="rect">
            <a:avLst/>
          </a:prstGeom>
        </p:spPr>
        <p:txBody>
          <a:bodyPr wrap="square">
            <a:spAutoFit/>
          </a:bodyPr>
          <a:lstStyle/>
          <a:p>
            <a:pPr algn="ctr"/>
            <a:r>
              <a:rPr lang="en-US" sz="1400" dirty="0">
                <a:latin typeface="Lucida Sans" panose="020B0602030504020204" pitchFamily="34" charset="0"/>
              </a:rPr>
              <a:t>Lee Lindler</a:t>
            </a:r>
            <a:br>
              <a:rPr lang="en-US" sz="1400" dirty="0">
                <a:latin typeface="Lucida Sans" panose="020B0602030504020204" pitchFamily="34" charset="0"/>
              </a:rPr>
            </a:br>
            <a:r>
              <a:rPr lang="en-US" sz="1050" dirty="0">
                <a:latin typeface="Lucida Sans" panose="020B0602030504020204" pitchFamily="34" charset="0"/>
              </a:rPr>
              <a:t>Cell (843) 637-0803 | LeeL@GoldenBearRealty.com</a:t>
            </a:r>
          </a:p>
        </p:txBody>
      </p:sp>
      <p:sp>
        <p:nvSpPr>
          <p:cNvPr id="35" name="Rectangle 34"/>
          <p:cNvSpPr/>
          <p:nvPr/>
        </p:nvSpPr>
        <p:spPr>
          <a:xfrm>
            <a:off x="-1188" y="9719846"/>
            <a:ext cx="7772396" cy="338554"/>
          </a:xfrm>
          <a:prstGeom prst="rect">
            <a:avLst/>
          </a:prstGeom>
        </p:spPr>
        <p:txBody>
          <a:bodyPr wrap="square" anchor="b">
            <a:spAutoFit/>
          </a:bodyPr>
          <a:lstStyle/>
          <a:p>
            <a:pPr algn="ctr"/>
            <a:r>
              <a:rPr lang="en-US" sz="800" dirty="0">
                <a:solidFill>
                  <a:schemeClr val="tx1">
                    <a:lumMod val="50000"/>
                    <a:lumOff val="50000"/>
                  </a:schemeClr>
                </a:solidFill>
                <a:latin typeface="Lucida Sans" panose="020B0602030504020204" pitchFamily="34" charset="0"/>
              </a:rPr>
              <a:t>Golden Bear Realty | 1900 Seabrook Island Rd | Seabrook Island, SC 29455</a:t>
            </a:r>
          </a:p>
          <a:p>
            <a:pPr algn="ctr"/>
            <a:r>
              <a:rPr lang="en-US" sz="800" dirty="0">
                <a:solidFill>
                  <a:schemeClr val="tx1">
                    <a:lumMod val="50000"/>
                    <a:lumOff val="50000"/>
                  </a:schemeClr>
                </a:solidFill>
                <a:latin typeface="Lucida Sans" panose="020B0602030504020204" pitchFamily="34" charset="0"/>
              </a:rPr>
              <a:t>www.goldenbearrealty.com</a:t>
            </a:r>
          </a:p>
        </p:txBody>
      </p:sp>
      <p:pic>
        <p:nvPicPr>
          <p:cNvPr id="37"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6724966" y="9030411"/>
            <a:ext cx="981075"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8582" y="9226688"/>
            <a:ext cx="1369696" cy="559235"/>
          </a:xfrm>
          <a:prstGeom prst="rect">
            <a:avLst/>
          </a:prstGeom>
          <a:effectLst/>
        </p:spPr>
      </p:pic>
      <p:pic>
        <p:nvPicPr>
          <p:cNvPr id="21"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58582" y="4132253"/>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9"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791641" y="4132015"/>
            <a:ext cx="914400" cy="6074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187" y="0"/>
            <a:ext cx="7772395" cy="385537"/>
          </a:xfrm>
        </p:spPr>
        <p:txBody>
          <a:bodyPr anchor="t">
            <a:noAutofit/>
          </a:bodyPr>
          <a:lstStyle/>
          <a:p>
            <a:r>
              <a:rPr lang="en-US" sz="2400" i="1" dirty="0">
                <a:solidFill>
                  <a:srgbClr val="FFFF00"/>
                </a:solidFill>
                <a:effectLst>
                  <a:outerShdw blurRad="50800" dist="38100" dir="5400000" algn="t" rotWithShape="0">
                    <a:prstClr val="black">
                      <a:alpha val="40000"/>
                    </a:prstClr>
                  </a:outerShdw>
                </a:effectLst>
                <a:latin typeface="Lucida Sans" panose="020B0602030504020204" pitchFamily="34" charset="0"/>
              </a:rPr>
              <a:t>A Private Refined Beauty</a:t>
            </a:r>
            <a:endParaRPr lang="en-US" sz="2400" dirty="0">
              <a:effectLst>
                <a:outerShdw blurRad="50800" dist="38100" dir="5400000" algn="t" rotWithShape="0">
                  <a:prstClr val="black">
                    <a:alpha val="40000"/>
                  </a:prstClr>
                </a:outerShdw>
              </a:effectLst>
              <a:latin typeface="Lucida Sans" panose="020B0602030504020204" pitchFamily="34" charset="0"/>
            </a:endParaRPr>
          </a:p>
        </p:txBody>
      </p:sp>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764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Lucida Sans</vt:lpstr>
      <vt:lpstr>Trebuchet MS</vt:lpstr>
      <vt:lpstr>Office Theme</vt:lpstr>
      <vt:lpstr>A Private Refined Beauty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2017-03-07T19:38:50Z</dcterms:modified>
</cp:coreProperties>
</file>