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AB6E"/>
    <a:srgbClr val="E9CC8A"/>
    <a:srgbClr val="CCCC00"/>
    <a:srgbClr val="E4CB94"/>
    <a:srgbClr val="CFAD6F"/>
    <a:srgbClr val="DFC280"/>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30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3000" y="573254"/>
            <a:ext cx="5284019" cy="3513873"/>
          </a:xfrm>
          <a:prstGeom prst="rect">
            <a:avLst/>
          </a:prstGeom>
          <a:ln>
            <a:noFill/>
          </a:ln>
          <a:effectLst/>
        </p:spPr>
      </p:pic>
      <p:sp>
        <p:nvSpPr>
          <p:cNvPr id="3" name="Subtitle 2"/>
          <p:cNvSpPr>
            <a:spLocks noGrp="1"/>
          </p:cNvSpPr>
          <p:nvPr>
            <p:ph type="subTitle" idx="1"/>
          </p:nvPr>
        </p:nvSpPr>
        <p:spPr>
          <a:xfrm>
            <a:off x="0" y="4419600"/>
            <a:ext cx="7771207" cy="3352236"/>
          </a:xfrm>
        </p:spPr>
        <p:txBody>
          <a:bodyPr anchor="ctr">
            <a:noAutofit/>
          </a:bodyPr>
          <a:lstStyle/>
          <a:p>
            <a:r>
              <a:rPr lang="en-US" sz="1200" dirty="0">
                <a:solidFill>
                  <a:schemeClr val="bg2">
                    <a:lumMod val="50000"/>
                  </a:schemeClr>
                </a:solidFill>
                <a:latin typeface="Lucida Sans" panose="020B0602030504020204" pitchFamily="34" charset="0"/>
              </a:rPr>
              <a:t>Charleston Classic Lifestyle Awaits</a:t>
            </a:r>
          </a:p>
          <a:p>
            <a:br>
              <a:rPr lang="en-US" sz="1200" dirty="0">
                <a:solidFill>
                  <a:schemeClr val="bg2">
                    <a:lumMod val="50000"/>
                  </a:schemeClr>
                </a:solidFill>
                <a:latin typeface="Lucida Sans" panose="020B0602030504020204" pitchFamily="34" charset="0"/>
              </a:rPr>
            </a:br>
            <a:r>
              <a:rPr lang="en-US" sz="1200" dirty="0">
                <a:solidFill>
                  <a:schemeClr val="bg2">
                    <a:lumMod val="50000"/>
                  </a:schemeClr>
                </a:solidFill>
                <a:latin typeface="Lucida Sans" panose="020B0602030504020204" pitchFamily="34" charset="0"/>
              </a:rPr>
              <a:t>3088 sf </a:t>
            </a:r>
          </a:p>
          <a:p>
            <a:br>
              <a:rPr lang="en-US" sz="1200" dirty="0">
                <a:solidFill>
                  <a:schemeClr val="bg2">
                    <a:lumMod val="50000"/>
                  </a:schemeClr>
                </a:solidFill>
                <a:latin typeface="Lucida Sans" panose="020B0602030504020204" pitchFamily="34" charset="0"/>
              </a:rPr>
            </a:br>
            <a:r>
              <a:rPr lang="en-US" sz="1200" dirty="0">
                <a:solidFill>
                  <a:schemeClr val="bg2">
                    <a:lumMod val="50000"/>
                  </a:schemeClr>
                </a:solidFill>
                <a:latin typeface="Lucida Sans" panose="020B0602030504020204" pitchFamily="34" charset="0"/>
              </a:rPr>
              <a:t>4 bedrooms and 2.5 bathrooms</a:t>
            </a:r>
          </a:p>
          <a:p>
            <a:br>
              <a:rPr lang="en-US" sz="1200" b="1" dirty="0">
                <a:solidFill>
                  <a:schemeClr val="bg2">
                    <a:lumMod val="50000"/>
                  </a:schemeClr>
                </a:solidFill>
                <a:latin typeface="Lucida Sans" panose="020B0602030504020204" pitchFamily="34" charset="0"/>
              </a:rPr>
            </a:br>
            <a:r>
              <a:rPr lang="en-US" sz="1400" b="1" i="1" u="sng" dirty="0">
                <a:solidFill>
                  <a:schemeClr val="bg2">
                    <a:lumMod val="50000"/>
                  </a:schemeClr>
                </a:solidFill>
                <a:latin typeface="Lucida Sans" panose="020B0602030504020204" pitchFamily="34" charset="0"/>
              </a:rPr>
              <a:t>PRICE REDUCED TO $459,900</a:t>
            </a:r>
          </a:p>
          <a:p>
            <a:endParaRPr lang="en-US" sz="1000" dirty="0">
              <a:solidFill>
                <a:schemeClr val="bg2">
                  <a:lumMod val="50000"/>
                </a:schemeClr>
              </a:solidFill>
              <a:latin typeface="Lucida Sans" panose="020B0602030504020204" pitchFamily="34" charset="0"/>
            </a:endParaRPr>
          </a:p>
          <a:p>
            <a:r>
              <a:rPr lang="en-US" sz="1200" dirty="0">
                <a:solidFill>
                  <a:schemeClr val="bg2">
                    <a:lumMod val="50000"/>
                  </a:schemeClr>
                </a:solidFill>
                <a:latin typeface="Lucida Sans" panose="020B0602030504020204" pitchFamily="34" charset="0"/>
              </a:rPr>
              <a:t>Located on a very large, private lot with a lagoon in the backyard, this all brick home is stunning.  Located close to downtown, the beaches, plantations, the airport, hospitals, and shopping.  Features include hardwoods throughout except for tiled bathrooms and laundry room, an over-sized 2-car garage, formal dining room and eat-in kitchen, multiple living areas, large screened in porch, 400 foot oak lined driveway, amazing kitchen with beautiful granite and stainless steel appliances, central vacuum, security system, Nest thermostats, irrigation, sound system, and more.</a:t>
            </a:r>
          </a:p>
          <a:p>
            <a:endParaRPr lang="en-US" sz="1200" dirty="0">
              <a:solidFill>
                <a:schemeClr val="bg2">
                  <a:lumMod val="50000"/>
                </a:schemeClr>
              </a:solidFill>
              <a:latin typeface="Lucida Sans" panose="020B0602030504020204" pitchFamily="34" charset="0"/>
            </a:endParaRPr>
          </a:p>
          <a:p>
            <a:r>
              <a:rPr lang="en-US" sz="1200" i="1" dirty="0">
                <a:solidFill>
                  <a:schemeClr val="bg2">
                    <a:lumMod val="50000"/>
                  </a:schemeClr>
                </a:solidFill>
                <a:latin typeface="Lucida Sans" panose="020B0602030504020204" pitchFamily="34" charset="0"/>
              </a:rPr>
              <a:t>Please contact me for your showing today!</a:t>
            </a:r>
          </a:p>
        </p:txBody>
      </p:sp>
      <p:sp>
        <p:nvSpPr>
          <p:cNvPr id="4" name="Rectangle 3"/>
          <p:cNvSpPr/>
          <p:nvPr/>
        </p:nvSpPr>
        <p:spPr>
          <a:xfrm>
            <a:off x="1242999" y="3410019"/>
            <a:ext cx="5284019" cy="669414"/>
          </a:xfrm>
          <a:prstGeom prst="rect">
            <a:avLst/>
          </a:prstGeom>
        </p:spPr>
        <p:txBody>
          <a:bodyPr wrap="square">
            <a:spAutoFit/>
          </a:bodyPr>
          <a:lstStyle/>
          <a:p>
            <a:pPr algn="ctr"/>
            <a:r>
              <a:rPr lang="en-US" sz="16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3232 </a:t>
            </a:r>
            <a:r>
              <a:rPr lang="en-US" sz="1600" b="1" dirty="0" err="1">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Hagerty</a:t>
            </a:r>
            <a:r>
              <a:rPr lang="en-US" sz="16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 Drive</a:t>
            </a:r>
          </a:p>
          <a:p>
            <a:pPr algn="ctr"/>
            <a:r>
              <a:rPr lang="en-US" sz="1100" b="1" dirty="0" err="1">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Maclaura</a:t>
            </a:r>
            <a:r>
              <a:rPr lang="en-US" sz="11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 Hall </a:t>
            </a:r>
            <a:r>
              <a:rPr lang="en-US" sz="11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Trebuchet MS" panose="020B0603020202020204" pitchFamily="34" charset="0"/>
              </a:rPr>
              <a:t>· </a:t>
            </a:r>
            <a:r>
              <a:rPr lang="en-US" sz="11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Charleston, SC 29414 </a:t>
            </a:r>
            <a:r>
              <a:rPr lang="en-US" sz="11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Trebuchet MS" panose="020B0603020202020204" pitchFamily="34" charset="0"/>
              </a:rPr>
              <a:t>· </a:t>
            </a:r>
            <a:r>
              <a:rPr lang="en-US" sz="11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MLS# 17005782 </a:t>
            </a:r>
            <a:r>
              <a:rPr lang="en-US" sz="11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Trebuchet MS" panose="020B0603020202020204" pitchFamily="34" charset="0"/>
              </a:rPr>
              <a:t>· </a:t>
            </a:r>
            <a:r>
              <a:rPr lang="en-US" sz="11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$459,900</a:t>
            </a:r>
          </a:p>
          <a:p>
            <a:pPr algn="ctr"/>
            <a:r>
              <a:rPr lang="en-US" sz="1050" b="1" i="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4 Bed </a:t>
            </a:r>
            <a:r>
              <a:rPr lang="en-US" sz="1050" b="1" i="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Trebuchet MS" panose="020B0603020202020204" pitchFamily="34" charset="0"/>
              </a:rPr>
              <a:t>· </a:t>
            </a:r>
            <a:r>
              <a:rPr lang="en-US" sz="1050" b="1" i="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2.5 Bath </a:t>
            </a:r>
            <a:r>
              <a:rPr lang="en-US" sz="1050" b="1" i="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Trebuchet MS" panose="020B0603020202020204" pitchFamily="34" charset="0"/>
              </a:rPr>
              <a:t>· </a:t>
            </a:r>
            <a:r>
              <a:rPr lang="en-US" sz="1050" b="1" i="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3,088sf</a:t>
            </a:r>
          </a:p>
        </p:txBody>
      </p:sp>
      <p:sp>
        <p:nvSpPr>
          <p:cNvPr id="30" name="Rectangle 29"/>
          <p:cNvSpPr/>
          <p:nvPr/>
        </p:nvSpPr>
        <p:spPr>
          <a:xfrm>
            <a:off x="1429230" y="9064823"/>
            <a:ext cx="4911561" cy="469359"/>
          </a:xfrm>
          <a:prstGeom prst="rect">
            <a:avLst/>
          </a:prstGeom>
        </p:spPr>
        <p:txBody>
          <a:bodyPr wrap="square">
            <a:spAutoFit/>
          </a:bodyPr>
          <a:lstStyle/>
          <a:p>
            <a:pPr algn="ctr"/>
            <a:r>
              <a:rPr lang="en-US" sz="1400" dirty="0">
                <a:latin typeface="Lucida Sans" panose="020B0602030504020204" pitchFamily="34" charset="0"/>
              </a:rPr>
              <a:t>Lee Lindler</a:t>
            </a:r>
            <a:br>
              <a:rPr lang="en-US" sz="1400" dirty="0">
                <a:latin typeface="Lucida Sans" panose="020B0602030504020204" pitchFamily="34" charset="0"/>
              </a:rPr>
            </a:br>
            <a:r>
              <a:rPr lang="en-US" sz="1050" dirty="0">
                <a:latin typeface="Lucida Sans" panose="020B0602030504020204" pitchFamily="34" charset="0"/>
              </a:rPr>
              <a:t>Cell (843) 637-0803 | LeeL@GoldenBearRealty.com</a:t>
            </a:r>
          </a:p>
        </p:txBody>
      </p:sp>
      <p:sp>
        <p:nvSpPr>
          <p:cNvPr id="35" name="Rectangle 34"/>
          <p:cNvSpPr/>
          <p:nvPr/>
        </p:nvSpPr>
        <p:spPr>
          <a:xfrm>
            <a:off x="-1188" y="9719846"/>
            <a:ext cx="7772396" cy="338554"/>
          </a:xfrm>
          <a:prstGeom prst="rect">
            <a:avLst/>
          </a:prstGeom>
        </p:spPr>
        <p:txBody>
          <a:bodyPr wrap="square" anchor="b">
            <a:spAutoFit/>
          </a:bodyPr>
          <a:lstStyle/>
          <a:p>
            <a:pPr algn="ctr"/>
            <a:r>
              <a:rPr lang="en-US" sz="800" dirty="0">
                <a:solidFill>
                  <a:schemeClr val="tx1">
                    <a:lumMod val="50000"/>
                    <a:lumOff val="50000"/>
                  </a:schemeClr>
                </a:solidFill>
                <a:latin typeface="Lucida Sans" panose="020B0602030504020204" pitchFamily="34" charset="0"/>
              </a:rPr>
              <a:t>Golden Bear Realty | 1900 Seabrook Island Rd | Seabrook Island, SC 29455</a:t>
            </a:r>
          </a:p>
          <a:p>
            <a:pPr algn="ctr"/>
            <a:r>
              <a:rPr lang="en-US" sz="800" dirty="0">
                <a:solidFill>
                  <a:schemeClr val="tx1">
                    <a:lumMod val="50000"/>
                    <a:lumOff val="50000"/>
                  </a:schemeClr>
                </a:solidFill>
                <a:latin typeface="Lucida Sans" panose="020B0602030504020204" pitchFamily="34" charset="0"/>
              </a:rPr>
              <a:t>www.goldenbearrealty.com</a:t>
            </a:r>
          </a:p>
        </p:txBody>
      </p:sp>
      <p:pic>
        <p:nvPicPr>
          <p:cNvPr id="37"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766048" y="9030411"/>
            <a:ext cx="898911" cy="951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582" y="9226688"/>
            <a:ext cx="1369696" cy="559235"/>
          </a:xfrm>
          <a:prstGeom prst="rect">
            <a:avLst/>
          </a:prstGeom>
          <a:effectLst/>
        </p:spPr>
      </p:pic>
      <p:sp>
        <p:nvSpPr>
          <p:cNvPr id="2" name="Title 1"/>
          <p:cNvSpPr>
            <a:spLocks noGrp="1"/>
          </p:cNvSpPr>
          <p:nvPr>
            <p:ph type="ctrTitle"/>
          </p:nvPr>
        </p:nvSpPr>
        <p:spPr>
          <a:xfrm>
            <a:off x="-1187" y="0"/>
            <a:ext cx="7772395" cy="497054"/>
          </a:xfrm>
          <a:effectLst/>
        </p:spPr>
        <p:txBody>
          <a:bodyPr anchor="t">
            <a:noAutofit/>
          </a:bodyPr>
          <a:lstStyle/>
          <a:p>
            <a:r>
              <a:rPr lang="en-US" sz="3200" i="1" dirty="0">
                <a:gradFill flip="none" rotWithShape="1">
                  <a:gsLst>
                    <a:gs pos="50000">
                      <a:srgbClr val="D2AB6E">
                        <a:alpha val="50000"/>
                      </a:srgbClr>
                    </a:gs>
                    <a:gs pos="0">
                      <a:schemeClr val="bg2">
                        <a:lumMod val="50000"/>
                      </a:schemeClr>
                    </a:gs>
                    <a:gs pos="100000">
                      <a:srgbClr val="E9CC8A"/>
                    </a:gs>
                  </a:gsLst>
                  <a:lin ang="18900000" scaled="1"/>
                  <a:tileRect/>
                </a:gradFill>
                <a:latin typeface="Lucida Sans" panose="020B0602030504020204" pitchFamily="34" charset="0"/>
              </a:rPr>
              <a:t>A Private Refined Beauty</a:t>
            </a:r>
            <a:endParaRPr lang="en-US" sz="3200" dirty="0">
              <a:gradFill flip="none" rotWithShape="1">
                <a:gsLst>
                  <a:gs pos="50000">
                    <a:srgbClr val="D2AB6E">
                      <a:alpha val="50000"/>
                    </a:srgbClr>
                  </a:gs>
                  <a:gs pos="0">
                    <a:schemeClr val="bg2">
                      <a:lumMod val="50000"/>
                    </a:schemeClr>
                  </a:gs>
                  <a:gs pos="100000">
                    <a:srgbClr val="E9CC8A"/>
                  </a:gs>
                </a:gsLst>
                <a:lin ang="18900000" scaled="1"/>
                <a:tileRect/>
              </a:gradFill>
              <a:latin typeface="Lucida Sans" panose="020B0602030504020204" pitchFamily="34" charset="0"/>
            </a:endParaRP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584" y="4517136"/>
            <a:ext cx="2145059" cy="1426464"/>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54822" y="4517135"/>
            <a:ext cx="2145058" cy="1426464"/>
          </a:xfrm>
          <a:prstGeom prst="rect">
            <a:avLst/>
          </a:prstGeom>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584" y="7448599"/>
            <a:ext cx="2145059" cy="1426464"/>
          </a:xfrm>
          <a:prstGeom prst="rect">
            <a:avLst/>
          </a:prstGeom>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54824" y="7448599"/>
            <a:ext cx="2145059" cy="1426464"/>
          </a:xfrm>
          <a:prstGeom prst="rect">
            <a:avLst/>
          </a:prstGeom>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767</TotalTime>
  <Words>49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Lucida Sans</vt:lpstr>
      <vt:lpstr>Trebuchet MS</vt:lpstr>
      <vt:lpstr>Office Theme</vt:lpstr>
      <vt:lpstr>A Private Refined Beauty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2017-07-20T16:40:36Z</dcterms:modified>
</cp:coreProperties>
</file>