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3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179915" y="7852479"/>
            <a:ext cx="7414870" cy="1952984"/>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582930" y="2346960"/>
            <a:ext cx="6606540" cy="2610825"/>
          </a:xfrm>
        </p:spPr>
        <p:txBody>
          <a:bodyPr anchor="b">
            <a:normAutofit/>
          </a:bodyPr>
          <a:lstStyle>
            <a:lvl1pPr>
              <a:defRPr sz="440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65860" y="5215468"/>
            <a:ext cx="5440680" cy="2160693"/>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grpSp>
        <p:nvGrpSpPr>
          <p:cNvPr id="15" name="Group 14"/>
          <p:cNvGrpSpPr>
            <a:grpSpLocks noChangeAspect="1"/>
          </p:cNvGrpSpPr>
          <p:nvPr/>
        </p:nvGrpSpPr>
        <p:grpSpPr bwMode="hidden">
          <a:xfrm>
            <a:off x="179915" y="1047480"/>
            <a:ext cx="7414870" cy="1952984"/>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5634990" y="2123441"/>
            <a:ext cx="1748790" cy="6581422"/>
          </a:xfrm>
        </p:spPr>
        <p:txBody>
          <a:bodyPr vert="eaVert" anchor="ctr"/>
          <a:lstStyle>
            <a:lvl1pPr algn="l">
              <a:defRPr>
                <a:solidFill>
                  <a:schemeClr val="tx2"/>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388620" y="2123440"/>
            <a:ext cx="5116830" cy="6581423"/>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Title 6"/>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194310" y="335280"/>
            <a:ext cx="7391552" cy="694700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5140323" y="6165268"/>
            <a:ext cx="2444965" cy="1047238"/>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226422" y="5977092"/>
            <a:ext cx="4712838" cy="1246869"/>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404419" y="5995091"/>
            <a:ext cx="4647783" cy="1135599"/>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4768066" y="5975456"/>
            <a:ext cx="2811800" cy="955605"/>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179915" y="5952547"/>
            <a:ext cx="7414870" cy="1950482"/>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586527" y="3613221"/>
            <a:ext cx="6606540" cy="2235200"/>
          </a:xfrm>
        </p:spPr>
        <p:txBody>
          <a:bodyPr anchor="t">
            <a:normAutofit/>
          </a:bodyPr>
          <a:lstStyle>
            <a:lvl1pPr algn="ctr">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1162260" y="2108258"/>
            <a:ext cx="5455074" cy="1378375"/>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1D8BD707-D9CF-40AE-B4C6-C98DA3205C09}" type="datetimeFigureOut">
              <a:rPr lang="en-US" smtClean="0"/>
              <a:pPr/>
              <a:t>7/3/2019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575157" y="3929482"/>
            <a:ext cx="3248863" cy="505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3948379" y="3929482"/>
            <a:ext cx="3248863" cy="505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75158" y="3927900"/>
            <a:ext cx="3248863" cy="938318"/>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75733" y="5029201"/>
            <a:ext cx="3247047"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50970" y="3927899"/>
            <a:ext cx="3248863" cy="938318"/>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1" y="5029201"/>
            <a:ext cx="3248863"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7/3/2019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179915" y="1047480"/>
            <a:ext cx="7414870" cy="1950482"/>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1D8BD707-D9CF-40AE-B4C6-C98DA3205C09}" type="datetimeFigureOut">
              <a:rPr lang="en-US" smtClean="0"/>
              <a:pPr/>
              <a:t>7/3/2019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7/3/2019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4" name="Text Placeholder 3"/>
          <p:cNvSpPr>
            <a:spLocks noGrp="1"/>
          </p:cNvSpPr>
          <p:nvPr>
            <p:ph type="body" sz="half" idx="2"/>
          </p:nvPr>
        </p:nvSpPr>
        <p:spPr>
          <a:xfrm>
            <a:off x="777240" y="5252721"/>
            <a:ext cx="2849880" cy="2794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grpSp>
        <p:nvGrpSpPr>
          <p:cNvPr id="2" name="Group 23"/>
          <p:cNvGrpSpPr>
            <a:grpSpLocks noChangeAspect="1"/>
          </p:cNvGrpSpPr>
          <p:nvPr/>
        </p:nvGrpSpPr>
        <p:grpSpPr bwMode="hidden">
          <a:xfrm>
            <a:off x="179915" y="1047480"/>
            <a:ext cx="7414870" cy="1952984"/>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777240" y="3352800"/>
            <a:ext cx="2849880" cy="1837334"/>
          </a:xfrm>
        </p:spPr>
        <p:txBody>
          <a:bodyPr anchor="b">
            <a:noAutofit/>
          </a:bodyPr>
          <a:lstStyle>
            <a:lvl1pPr algn="l">
              <a:defRPr sz="320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3954168" y="2682240"/>
            <a:ext cx="3318465" cy="5588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179915" y="7852479"/>
            <a:ext cx="7414870" cy="1952984"/>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143032" y="496712"/>
            <a:ext cx="3240748" cy="3563903"/>
          </a:xfrm>
        </p:spPr>
        <p:txBody>
          <a:bodyPr anchor="b">
            <a:normAutofit/>
          </a:bodyPr>
          <a:lstStyle>
            <a:lvl1pPr algn="l">
              <a:defRPr sz="28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4138083" y="4085449"/>
            <a:ext cx="3245697" cy="3551485"/>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a:off x="712470" y="2011680"/>
            <a:ext cx="3031236" cy="4291584"/>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194310" y="335280"/>
            <a:ext cx="7391552" cy="3621024"/>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179915" y="2463162"/>
            <a:ext cx="7414870" cy="1950482"/>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388620" y="496215"/>
            <a:ext cx="6995160" cy="183733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4" name="Date Placeholder 3"/>
          <p:cNvSpPr>
            <a:spLocks noGrp="1"/>
          </p:cNvSpPr>
          <p:nvPr>
            <p:ph type="dt" sz="half" idx="2"/>
          </p:nvPr>
        </p:nvSpPr>
        <p:spPr>
          <a:xfrm>
            <a:off x="4389121" y="9166908"/>
            <a:ext cx="3218687" cy="535517"/>
          </a:xfrm>
          <a:prstGeom prst="rect">
            <a:avLst/>
          </a:prstGeom>
        </p:spPr>
        <p:txBody>
          <a:bodyPr vert="horz" lIns="91440" tIns="45720" rIns="91440" bIns="45720" rtlCol="0" anchor="ctr"/>
          <a:lstStyle>
            <a:lvl1pPr algn="r">
              <a:defRPr sz="1000">
                <a:solidFill>
                  <a:schemeClr val="tx2"/>
                </a:solidFill>
              </a:defRPr>
            </a:lvl1pPr>
          </a:lstStyle>
          <a:p>
            <a:fld id="{1D8BD707-D9CF-40AE-B4C6-C98DA3205C09}" type="datetimeFigureOut">
              <a:rPr lang="en-US" smtClean="0"/>
              <a:pPr/>
              <a:t>7/3/2019</a:t>
            </a:fld>
            <a:endParaRPr lang="en-US"/>
          </a:p>
        </p:txBody>
      </p:sp>
      <p:sp>
        <p:nvSpPr>
          <p:cNvPr id="5" name="Footer Placeholder 4"/>
          <p:cNvSpPr>
            <a:spLocks noGrp="1"/>
          </p:cNvSpPr>
          <p:nvPr>
            <p:ph type="ftr" sz="quarter" idx="3"/>
          </p:nvPr>
        </p:nvSpPr>
        <p:spPr>
          <a:xfrm>
            <a:off x="164593" y="9166908"/>
            <a:ext cx="3218687" cy="535517"/>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392425" y="9166906"/>
            <a:ext cx="987552" cy="535517"/>
          </a:xfrm>
          <a:prstGeom prst="rect">
            <a:avLst/>
          </a:prstGeom>
        </p:spPr>
        <p:txBody>
          <a:bodyPr vert="horz" lIns="91440" tIns="45720" rIns="91440" bIns="45720" rtlCol="0" anchor="ctr"/>
          <a:lstStyle>
            <a:lvl1pPr algn="ctr">
              <a:defRPr sz="1000">
                <a:solidFill>
                  <a:schemeClr val="tx2"/>
                </a:solidFill>
              </a:defRPr>
            </a:lvl1pPr>
          </a:lstStyle>
          <a:p>
            <a:fld id="{B6F15528-21DE-4FAA-801E-634DDDAF4B2B}" type="slidenum">
              <a:rPr lang="en-US" smtClean="0"/>
              <a:pPr/>
              <a:t>‹#›</a:t>
            </a:fld>
            <a:endParaRPr lang="en-US"/>
          </a:p>
        </p:txBody>
      </p:sp>
      <p:sp>
        <p:nvSpPr>
          <p:cNvPr id="3" name="Text Placeholder 2"/>
          <p:cNvSpPr>
            <a:spLocks noGrp="1"/>
          </p:cNvSpPr>
          <p:nvPr>
            <p:ph type="body" idx="1"/>
          </p:nvPr>
        </p:nvSpPr>
        <p:spPr>
          <a:xfrm>
            <a:off x="741257" y="3924018"/>
            <a:ext cx="6297083" cy="506102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304799"/>
            <a:ext cx="7772400" cy="609601"/>
          </a:xfrm>
        </p:spPr>
        <p:txBody>
          <a:bodyPr anchor="t">
            <a:noAutofit/>
          </a:bodyPr>
          <a:lstStyle/>
          <a:p>
            <a:r>
              <a:rPr lang="en-US" sz="3900" dirty="0"/>
              <a:t>Priced to SELL!</a:t>
            </a:r>
            <a:endParaRPr lang="en-US" sz="3900" spc="300" dirty="0">
              <a:ln w="10160">
                <a:noFill/>
                <a:prstDash val="solid"/>
              </a:ln>
              <a:solidFill>
                <a:srgbClr val="0070C0"/>
              </a:solidFill>
              <a:effectLst>
                <a:outerShdw blurRad="38100" dist="38100" dir="2700000" algn="tl">
                  <a:srgbClr val="000000">
                    <a:alpha val="43137"/>
                  </a:srgbClr>
                </a:outerShdw>
              </a:effectLst>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rcRect/>
          <a:stretch/>
        </p:blipFill>
        <p:spPr>
          <a:xfrm>
            <a:off x="311551" y="8651021"/>
            <a:ext cx="953905" cy="1201553"/>
          </a:xfrm>
          <a:prstGeom prst="roundRect">
            <a:avLst/>
          </a:prstGeom>
          <a:noFill/>
          <a:ln>
            <a:solidFill>
              <a:schemeClr val="bg1"/>
            </a:solidFill>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36640" y="9273570"/>
            <a:ext cx="1349159" cy="577082"/>
          </a:xfrm>
          <a:prstGeom prst="rect">
            <a:avLst/>
          </a:prstGeom>
        </p:spPr>
      </p:pic>
      <p:sp>
        <p:nvSpPr>
          <p:cNvPr id="7" name="Rectangle 6"/>
          <p:cNvSpPr/>
          <p:nvPr/>
        </p:nvSpPr>
        <p:spPr>
          <a:xfrm>
            <a:off x="3581400" y="9796790"/>
            <a:ext cx="4191000" cy="261610"/>
          </a:xfrm>
          <a:prstGeom prst="rect">
            <a:avLst/>
          </a:prstGeom>
        </p:spPr>
        <p:txBody>
          <a:bodyPr wrap="square">
            <a:spAutoFit/>
          </a:bodyPr>
          <a:lstStyle/>
          <a:p>
            <a:pPr algn="r"/>
            <a:r>
              <a:rPr lang="en-US" sz="1100" dirty="0">
                <a:solidFill>
                  <a:schemeClr val="accent5">
                    <a:lumMod val="50000"/>
                  </a:schemeClr>
                </a:solidFill>
              </a:rPr>
              <a:t>RE/MAX Pro Realty, 9209 University Blvd, Charleston, SC 29406</a:t>
            </a:r>
          </a:p>
        </p:txBody>
      </p:sp>
      <p:sp>
        <p:nvSpPr>
          <p:cNvPr id="8" name="Rectangle 7"/>
          <p:cNvSpPr/>
          <p:nvPr/>
        </p:nvSpPr>
        <p:spPr>
          <a:xfrm>
            <a:off x="1333500" y="8574690"/>
            <a:ext cx="3390900" cy="1292662"/>
          </a:xfrm>
          <a:prstGeom prst="rect">
            <a:avLst/>
          </a:prstGeom>
        </p:spPr>
        <p:txBody>
          <a:bodyPr wrap="square">
            <a:spAutoFit/>
          </a:bodyPr>
          <a:lstStyle/>
          <a:p>
            <a:r>
              <a:rPr lang="en-US" sz="1800" b="1" dirty="0">
                <a:solidFill>
                  <a:schemeClr val="accent5">
                    <a:lumMod val="50000"/>
                  </a:schemeClr>
                </a:solidFill>
              </a:rPr>
              <a:t>Mason Thurber</a:t>
            </a:r>
          </a:p>
          <a:p>
            <a:endParaRPr lang="en-US" sz="1800" i="1" dirty="0">
              <a:solidFill>
                <a:schemeClr val="accent5">
                  <a:lumMod val="50000"/>
                </a:schemeClr>
              </a:solidFill>
            </a:endParaRPr>
          </a:p>
          <a:p>
            <a:r>
              <a:rPr lang="en-US" sz="1400" dirty="0">
                <a:solidFill>
                  <a:schemeClr val="accent5">
                    <a:lumMod val="50000"/>
                  </a:schemeClr>
                </a:solidFill>
              </a:rPr>
              <a:t>(843) 709-5109– C</a:t>
            </a:r>
            <a:br>
              <a:rPr lang="en-US" sz="1400" dirty="0">
                <a:solidFill>
                  <a:schemeClr val="accent5">
                    <a:lumMod val="50000"/>
                  </a:schemeClr>
                </a:solidFill>
              </a:rPr>
            </a:br>
            <a:r>
              <a:rPr lang="en-US" sz="1400" dirty="0">
                <a:solidFill>
                  <a:schemeClr val="accent5">
                    <a:lumMod val="50000"/>
                  </a:schemeClr>
                </a:solidFill>
              </a:rPr>
              <a:t>(843) 576-2701 – O</a:t>
            </a:r>
          </a:p>
          <a:p>
            <a:r>
              <a:rPr lang="en-US" sz="1400" dirty="0">
                <a:solidFill>
                  <a:schemeClr val="accent5">
                    <a:lumMod val="50000"/>
                  </a:schemeClr>
                </a:solidFill>
              </a:rPr>
              <a:t>mason@theeverettgroup.net</a:t>
            </a:r>
          </a:p>
        </p:txBody>
      </p:sp>
      <p:pic>
        <p:nvPicPr>
          <p:cNvPr id="10" name="Picture 9"/>
          <p:cNvPicPr>
            <a:picLocks noChangeAspect="1"/>
          </p:cNvPicPr>
          <p:nvPr/>
        </p:nvPicPr>
        <p:blipFill>
          <a:blip r:embed="rId4">
            <a:extLst>
              <a:ext uri="{28A0092B-C50C-407E-A947-70E740481C1C}">
                <a14:useLocalDpi xmlns:a14="http://schemas.microsoft.com/office/drawing/2010/main" val="0"/>
              </a:ext>
            </a:extLst>
          </a:blip>
          <a:srcRect/>
          <a:stretch/>
        </p:blipFill>
        <p:spPr>
          <a:xfrm>
            <a:off x="266373" y="1026841"/>
            <a:ext cx="3694734" cy="2456332"/>
          </a:xfrm>
          <a:prstGeom prst="roundRect">
            <a:avLst/>
          </a:prstGeom>
          <a:ln>
            <a:noFill/>
          </a:ln>
          <a:effectLst>
            <a:outerShdw blurRad="292100" dist="139700" dir="2700000" algn="tl" rotWithShape="0">
              <a:srgbClr val="333333">
                <a:alpha val="65000"/>
              </a:srgbClr>
            </a:outerShdw>
          </a:effectLst>
        </p:spPr>
      </p:pic>
      <p:sp>
        <p:nvSpPr>
          <p:cNvPr id="9" name="Title 1"/>
          <p:cNvSpPr txBox="1">
            <a:spLocks/>
          </p:cNvSpPr>
          <p:nvPr/>
        </p:nvSpPr>
        <p:spPr>
          <a:xfrm>
            <a:off x="3581400" y="975360"/>
            <a:ext cx="3924299" cy="255929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a:r>
              <a:rPr lang="en-US" sz="2800" dirty="0">
                <a:ln w="18415" cmpd="sng">
                  <a:solidFill>
                    <a:srgbClr val="FFFFFF"/>
                  </a:solidFill>
                  <a:prstDash val="solid"/>
                </a:ln>
                <a:effectLst>
                  <a:outerShdw blurRad="63500" dir="3600000" algn="tl" rotWithShape="0">
                    <a:srgbClr val="000000">
                      <a:alpha val="70000"/>
                    </a:srgbClr>
                  </a:outerShdw>
                </a:effectLst>
              </a:rPr>
              <a:t>3238 Landing Parkway</a:t>
            </a:r>
            <a:endParaRPr lang="en-US" sz="2000" dirty="0">
              <a:ln w="18415" cmpd="sng">
                <a:solidFill>
                  <a:srgbClr val="FFFFFF"/>
                </a:solidFill>
                <a:prstDash val="solid"/>
              </a:ln>
              <a:effectLst>
                <a:outerShdw blurRad="63500" dir="3600000" algn="tl" rotWithShape="0">
                  <a:srgbClr val="000000">
                    <a:alpha val="70000"/>
                  </a:srgbClr>
                </a:outerShdw>
              </a:effectLst>
            </a:endParaRPr>
          </a:p>
          <a:p>
            <a:pPr algn="r"/>
            <a:endParaRPr lang="en-US" sz="2400" dirty="0">
              <a:ln w="18415" cmpd="sng">
                <a:solidFill>
                  <a:srgbClr val="FFFFFF"/>
                </a:solidFill>
                <a:prstDash val="solid"/>
              </a:ln>
              <a:effectLst>
                <a:outerShdw blurRad="63500" dir="3600000" algn="tl" rotWithShape="0">
                  <a:srgbClr val="000000">
                    <a:alpha val="70000"/>
                  </a:srgbClr>
                </a:outerShdw>
              </a:effectLst>
            </a:endParaRPr>
          </a:p>
          <a:p>
            <a:pPr algn="r"/>
            <a:r>
              <a:rPr lang="en-US" sz="2400" dirty="0">
                <a:ln w="18415" cmpd="sng">
                  <a:solidFill>
                    <a:srgbClr val="FFFFFF"/>
                  </a:solidFill>
                  <a:prstDash val="solid"/>
                </a:ln>
                <a:effectLst>
                  <a:outerShdw blurRad="63500" dir="3600000" algn="tl" rotWithShape="0">
                    <a:srgbClr val="000000">
                      <a:alpha val="70000"/>
                    </a:srgbClr>
                  </a:outerShdw>
                </a:effectLst>
              </a:rPr>
              <a:t>Appian Landing</a:t>
            </a:r>
          </a:p>
          <a:p>
            <a:pPr algn="r"/>
            <a:r>
              <a:rPr lang="en-US" sz="2400" dirty="0">
                <a:ln w="18415" cmpd="sng">
                  <a:solidFill>
                    <a:srgbClr val="FFFFFF"/>
                  </a:solidFill>
                  <a:prstDash val="solid"/>
                </a:ln>
                <a:effectLst>
                  <a:outerShdw blurRad="63500" dir="3600000" algn="tl" rotWithShape="0">
                    <a:srgbClr val="000000">
                      <a:alpha val="70000"/>
                    </a:srgbClr>
                  </a:outerShdw>
                </a:effectLst>
              </a:rPr>
              <a:t>N Charleston, SC 29420</a:t>
            </a:r>
          </a:p>
          <a:p>
            <a:pPr algn="r"/>
            <a:r>
              <a:rPr lang="en-US" sz="2400" dirty="0">
                <a:ln w="18415" cmpd="sng">
                  <a:solidFill>
                    <a:srgbClr val="FFFFFF"/>
                  </a:solidFill>
                  <a:prstDash val="solid"/>
                </a:ln>
                <a:effectLst>
                  <a:outerShdw blurRad="63500" dir="3600000" algn="tl" rotWithShape="0">
                    <a:srgbClr val="000000">
                      <a:alpha val="70000"/>
                    </a:srgbClr>
                  </a:outerShdw>
                </a:effectLst>
              </a:rPr>
              <a:t>MLS# 19015556</a:t>
            </a:r>
          </a:p>
          <a:p>
            <a:pPr algn="r"/>
            <a:r>
              <a:rPr lang="en-US" sz="2400" dirty="0">
                <a:ln w="18415" cmpd="sng">
                  <a:solidFill>
                    <a:srgbClr val="FFFFFF"/>
                  </a:solidFill>
                  <a:prstDash val="solid"/>
                </a:ln>
                <a:effectLst>
                  <a:outerShdw blurRad="63500" dir="3600000" algn="tl" rotWithShape="0">
                    <a:srgbClr val="000000">
                      <a:alpha val="70000"/>
                    </a:srgbClr>
                  </a:outerShdw>
                </a:effectLst>
              </a:rPr>
              <a:t>$229,000</a:t>
            </a:r>
          </a:p>
        </p:txBody>
      </p:sp>
      <p:pic>
        <p:nvPicPr>
          <p:cNvPr id="14" name="Picture 13"/>
          <p:cNvPicPr>
            <a:picLocks/>
          </p:cNvPicPr>
          <p:nvPr/>
        </p:nvPicPr>
        <p:blipFill>
          <a:blip r:embed="rId5" cstate="print">
            <a:extLst>
              <a:ext uri="{28A0092B-C50C-407E-A947-70E740481C1C}">
                <a14:useLocalDpi xmlns:a14="http://schemas.microsoft.com/office/drawing/2010/main" val="0"/>
              </a:ext>
            </a:extLst>
          </a:blip>
          <a:srcRect/>
          <a:stretch/>
        </p:blipFill>
        <p:spPr>
          <a:xfrm>
            <a:off x="6142843" y="8175232"/>
            <a:ext cx="1371600" cy="913131"/>
          </a:xfrm>
          <a:prstGeom prst="roundRect">
            <a:avLst/>
          </a:prstGeom>
          <a:ln>
            <a:noFill/>
          </a:ln>
          <a:effectLst>
            <a:outerShdw blurRad="190500" algn="tl" rotWithShape="0">
              <a:srgbClr val="000000">
                <a:alpha val="70000"/>
              </a:srgbClr>
            </a:outerShdw>
          </a:effectLst>
        </p:spPr>
      </p:pic>
      <p:pic>
        <p:nvPicPr>
          <p:cNvPr id="15" name="Picture 14"/>
          <p:cNvPicPr>
            <a:picLocks/>
          </p:cNvPicPr>
          <p:nvPr/>
        </p:nvPicPr>
        <p:blipFill>
          <a:blip r:embed="rId6" cstate="print">
            <a:extLst>
              <a:ext uri="{28A0092B-C50C-407E-A947-70E740481C1C}">
                <a14:useLocalDpi xmlns:a14="http://schemas.microsoft.com/office/drawing/2010/main" val="0"/>
              </a:ext>
            </a:extLst>
          </a:blip>
          <a:srcRect/>
          <a:stretch/>
        </p:blipFill>
        <p:spPr>
          <a:xfrm>
            <a:off x="6142843" y="5958521"/>
            <a:ext cx="1371600" cy="914400"/>
          </a:xfrm>
          <a:prstGeom prst="roundRect">
            <a:avLst/>
          </a:prstGeom>
          <a:ln>
            <a:noFill/>
          </a:ln>
          <a:effectLst>
            <a:outerShdw blurRad="190500" algn="tl" rotWithShape="0">
              <a:srgbClr val="000000">
                <a:alpha val="70000"/>
              </a:srgbClr>
            </a:outerShdw>
          </a:effectLst>
        </p:spPr>
      </p:pic>
      <p:pic>
        <p:nvPicPr>
          <p:cNvPr id="16" name="Picture 15"/>
          <p:cNvPicPr>
            <a:picLocks/>
          </p:cNvPicPr>
          <p:nvPr/>
        </p:nvPicPr>
        <p:blipFill>
          <a:blip r:embed="rId7" cstate="print">
            <a:extLst>
              <a:ext uri="{28A0092B-C50C-407E-A947-70E740481C1C}">
                <a14:useLocalDpi xmlns:a14="http://schemas.microsoft.com/office/drawing/2010/main" val="0"/>
              </a:ext>
            </a:extLst>
          </a:blip>
          <a:srcRect/>
          <a:stretch/>
        </p:blipFill>
        <p:spPr>
          <a:xfrm>
            <a:off x="6142843" y="3743710"/>
            <a:ext cx="1371600" cy="911867"/>
          </a:xfrm>
          <a:prstGeom prst="roundRect">
            <a:avLst/>
          </a:prstGeom>
          <a:ln>
            <a:noFill/>
          </a:ln>
          <a:effectLst>
            <a:outerShdw blurRad="190500" algn="tl" rotWithShape="0">
              <a:srgbClr val="000000">
                <a:alpha val="70000"/>
              </a:srgbClr>
            </a:outerShdw>
          </a:effectLst>
        </p:spPr>
      </p:pic>
      <p:pic>
        <p:nvPicPr>
          <p:cNvPr id="17" name="Picture 16"/>
          <p:cNvPicPr>
            <a:picLocks/>
          </p:cNvPicPr>
          <p:nvPr/>
        </p:nvPicPr>
        <p:blipFill>
          <a:blip r:embed="rId8" cstate="print">
            <a:extLst>
              <a:ext uri="{28A0092B-C50C-407E-A947-70E740481C1C}">
                <a14:useLocalDpi xmlns:a14="http://schemas.microsoft.com/office/drawing/2010/main" val="0"/>
              </a:ext>
            </a:extLst>
          </a:blip>
          <a:srcRect/>
          <a:stretch/>
        </p:blipFill>
        <p:spPr>
          <a:xfrm>
            <a:off x="6142843" y="4851748"/>
            <a:ext cx="1371600" cy="911867"/>
          </a:xfrm>
          <a:prstGeom prst="roundRect">
            <a:avLst/>
          </a:prstGeom>
          <a:ln>
            <a:noFill/>
          </a:ln>
          <a:effectLst>
            <a:outerShdw blurRad="190500" algn="tl" rotWithShape="0">
              <a:srgbClr val="000000">
                <a:alpha val="70000"/>
              </a:srgbClr>
            </a:outerShdw>
          </a:effectLst>
        </p:spPr>
      </p:pic>
      <p:sp>
        <p:nvSpPr>
          <p:cNvPr id="3" name="Subtitle 2"/>
          <p:cNvSpPr>
            <a:spLocks noGrp="1"/>
          </p:cNvSpPr>
          <p:nvPr>
            <p:ph type="subTitle" idx="1"/>
          </p:nvPr>
        </p:nvSpPr>
        <p:spPr>
          <a:xfrm>
            <a:off x="197953" y="3642360"/>
            <a:ext cx="5904077" cy="4339606"/>
          </a:xfrm>
        </p:spPr>
        <p:txBody>
          <a:bodyPr anchor="ctr">
            <a:noAutofit/>
          </a:bodyPr>
          <a:lstStyle/>
          <a:p>
            <a:r>
              <a:rPr lang="en-US" sz="1600" dirty="0">
                <a:solidFill>
                  <a:srgbClr val="000000"/>
                </a:solidFill>
              </a:rPr>
              <a:t>Welcome home! This one story home in Appian Landing has been very well maintained! Upon entering you will be greeted with an open foyer that flows into the family room and is over looked by the wet bar! The wood burning fire place is perfect for a winter night. The dining area and well appointed kitchen are in view of the family room. The home features a master suite on one side of the home and two additional guest bedrooms and guest bath on the other. Off the back of the home is a large sunroom with a hot tub! Out back is a large private fenced in yard with a fire pit and out building! This home also has newer windows! Schedule your preview before this one is gone! Age, </a:t>
            </a:r>
            <a:r>
              <a:rPr lang="en-US" sz="1600" dirty="0" err="1">
                <a:solidFill>
                  <a:srgbClr val="000000"/>
                </a:solidFill>
              </a:rPr>
              <a:t>sqft</a:t>
            </a:r>
            <a:r>
              <a:rPr lang="en-US" sz="1600" dirty="0">
                <a:solidFill>
                  <a:srgbClr val="000000"/>
                </a:solidFill>
              </a:rPr>
              <a:t>, taxes, acreage, HOA dues, and schools are approximate buyer to verify any and all information deemed necessary.</a:t>
            </a:r>
          </a:p>
        </p:txBody>
      </p:sp>
      <p:pic>
        <p:nvPicPr>
          <p:cNvPr id="18" name="Picture 17"/>
          <p:cNvPicPr>
            <a:picLocks/>
          </p:cNvPicPr>
          <p:nvPr/>
        </p:nvPicPr>
        <p:blipFill>
          <a:blip r:embed="rId9" cstate="print">
            <a:extLst>
              <a:ext uri="{28A0092B-C50C-407E-A947-70E740481C1C}">
                <a14:useLocalDpi xmlns:a14="http://schemas.microsoft.com/office/drawing/2010/main" val="0"/>
              </a:ext>
            </a:extLst>
          </a:blip>
          <a:srcRect/>
          <a:stretch/>
        </p:blipFill>
        <p:spPr>
          <a:xfrm>
            <a:off x="6142843" y="7067826"/>
            <a:ext cx="1371600" cy="911867"/>
          </a:xfrm>
          <a:prstGeom prst="roundRect">
            <a:avLst/>
          </a:prstGeom>
          <a:ln>
            <a:noFill/>
          </a:ln>
          <a:effectLst>
            <a:outerShdw blurRad="190500" algn="tl" rotWithShape="0">
              <a:srgbClr val="000000">
                <a:alpha val="70000"/>
              </a:srgbClr>
            </a:outerShdw>
          </a:effectLst>
        </p:spPr>
      </p:pic>
      <p:sp>
        <p:nvSpPr>
          <p:cNvPr id="4" name="Rectangle 3"/>
          <p:cNvSpPr/>
          <p:nvPr/>
        </p:nvSpPr>
        <p:spPr>
          <a:xfrm>
            <a:off x="-4012611" y="914400"/>
            <a:ext cx="3745910" cy="615553"/>
          </a:xfrm>
          <a:prstGeom prst="rect">
            <a:avLst/>
          </a:prstGeom>
        </p:spPr>
        <p:txBody>
          <a:bodyPr wrap="square">
            <a:spAutoFit/>
          </a:bodyPr>
          <a:lstStyle/>
          <a:p>
            <a:pPr algn="ctr"/>
            <a:r>
              <a:rPr lang="en-US" dirty="0">
                <a:ln w="18415" cmpd="sng">
                  <a:noFill/>
                  <a:prstDash val="solid"/>
                </a:ln>
                <a:solidFill>
                  <a:srgbClr val="C00000"/>
                </a:solidFill>
                <a:effectLst>
                  <a:outerShdw blurRad="63500" dir="3600000" algn="tl" rotWithShape="0">
                    <a:srgbClr val="000000">
                      <a:alpha val="70000"/>
                    </a:srgbClr>
                  </a:outerShdw>
                </a:effectLst>
              </a:rPr>
              <a:t>$15,000 Agent Bonus</a:t>
            </a:r>
          </a:p>
          <a:p>
            <a:pPr algn="ctr"/>
            <a:r>
              <a:rPr lang="en-US" sz="1400" i="1" dirty="0">
                <a:ln w="18415" cmpd="sng">
                  <a:noFill/>
                  <a:prstDash val="solid"/>
                </a:ln>
                <a:solidFill>
                  <a:srgbClr val="C00000"/>
                </a:solidFill>
                <a:effectLst>
                  <a:outerShdw blurRad="63500" dir="3600000" algn="tl" rotWithShape="0">
                    <a:srgbClr val="000000">
                      <a:alpha val="70000"/>
                    </a:srgbClr>
                  </a:outerShdw>
                </a:effectLst>
              </a:rPr>
              <a:t>with ratified contract by 4/15/18</a:t>
            </a:r>
            <a:endParaRPr lang="en-US" sz="1800" i="1" dirty="0">
              <a:ln w="18415" cmpd="sng">
                <a:noFill/>
                <a:prstDash val="solid"/>
              </a:ln>
              <a:solidFill>
                <a:srgbClr val="C00000"/>
              </a:solidFill>
            </a:endParaRPr>
          </a:p>
        </p:txBody>
      </p:sp>
      <p:sp>
        <p:nvSpPr>
          <p:cNvPr id="11" name="Rectangle 10">
            <a:extLst>
              <a:ext uri="{FF2B5EF4-FFF2-40B4-BE49-F238E27FC236}">
                <a16:creationId xmlns:a16="http://schemas.microsoft.com/office/drawing/2014/main" id="{CB0FA995-A521-4DBA-9C59-730AE71FC70D}"/>
              </a:ext>
            </a:extLst>
          </p:cNvPr>
          <p:cNvSpPr/>
          <p:nvPr/>
        </p:nvSpPr>
        <p:spPr>
          <a:xfrm>
            <a:off x="-3698130" y="2632579"/>
            <a:ext cx="3697320" cy="892552"/>
          </a:xfrm>
          <a:prstGeom prst="rect">
            <a:avLst/>
          </a:prstGeom>
        </p:spPr>
        <p:txBody>
          <a:bodyPr wrap="square">
            <a:spAutoFit/>
          </a:bodyPr>
          <a:lstStyle/>
          <a:p>
            <a:pPr algn="ctr"/>
            <a:r>
              <a:rPr lang="en-US" sz="2600" i="1" dirty="0">
                <a:ln w="3175" cmpd="sng">
                  <a:solidFill>
                    <a:srgbClr val="000000"/>
                  </a:solidFill>
                  <a:prstDash val="solid"/>
                </a:ln>
                <a:solidFill>
                  <a:srgbClr val="FFFF00"/>
                </a:solidFill>
                <a:effectLst>
                  <a:outerShdw blurRad="63500" dir="3600000" algn="tl" rotWithShape="0">
                    <a:srgbClr val="000000">
                      <a:alpha val="70000"/>
                    </a:srgbClr>
                  </a:outerShdw>
                </a:effectLst>
              </a:rPr>
              <a:t>$12,100 Under</a:t>
            </a:r>
          </a:p>
          <a:p>
            <a:pPr algn="ctr"/>
            <a:r>
              <a:rPr lang="en-US" sz="2600" i="1" dirty="0">
                <a:ln w="3175" cmpd="sng">
                  <a:solidFill>
                    <a:srgbClr val="000000"/>
                  </a:solidFill>
                  <a:prstDash val="solid"/>
                </a:ln>
                <a:solidFill>
                  <a:srgbClr val="FFFF00"/>
                </a:solidFill>
                <a:effectLst>
                  <a:outerShdw blurRad="63500" dir="3600000" algn="tl" rotWithShape="0">
                    <a:srgbClr val="000000">
                      <a:alpha val="70000"/>
                    </a:srgbClr>
                  </a:outerShdw>
                </a:effectLst>
              </a:rPr>
              <a:t>Recent Appraised Value</a:t>
            </a:r>
          </a:p>
        </p:txBody>
      </p:sp>
    </p:spTree>
    <p:extLst>
      <p:ext uri="{BB962C8B-B14F-4D97-AF65-F5344CB8AC3E}">
        <p14:creationId xmlns:p14="http://schemas.microsoft.com/office/powerpoint/2010/main" val="11027493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Orange Red">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280</TotalTime>
  <Words>221</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Candara</vt:lpstr>
      <vt:lpstr>Symbol</vt:lpstr>
      <vt:lpstr>Waveform</vt:lpstr>
      <vt:lpstr>Priced to SELL!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CLASSIC RANCH PRICED UNDER $90,000!</dc:title>
  <dc:creator>CVH360</dc:creator>
  <cp:lastModifiedBy>A. Thomas Price</cp:lastModifiedBy>
  <cp:revision>53</cp:revision>
  <dcterms:created xsi:type="dcterms:W3CDTF">2006-08-16T00:00:00Z</dcterms:created>
  <dcterms:modified xsi:type="dcterms:W3CDTF">2019-07-03T14:07:40Z</dcterms:modified>
</cp:coreProperties>
</file>