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46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1695"/>
          <a:stretch/>
        </p:blipFill>
        <p:spPr>
          <a:xfrm>
            <a:off x="131537" y="95248"/>
            <a:ext cx="7493003" cy="4400552"/>
          </a:xfrm>
          <a:prstGeom prst="rect">
            <a:avLst/>
          </a:prstGeom>
          <a:ln>
            <a:noFill/>
          </a:ln>
          <a:effectLst>
            <a:softEdge rad="112500"/>
          </a:effectLst>
        </p:spPr>
      </p:pic>
      <p:sp>
        <p:nvSpPr>
          <p:cNvPr id="2" name="Title 1"/>
          <p:cNvSpPr>
            <a:spLocks noGrp="1"/>
          </p:cNvSpPr>
          <p:nvPr>
            <p:ph type="ctrTitle"/>
          </p:nvPr>
        </p:nvSpPr>
        <p:spPr>
          <a:xfrm>
            <a:off x="-25568" y="253841"/>
            <a:ext cx="7772400" cy="758154"/>
          </a:xfrm>
        </p:spPr>
        <p:txBody>
          <a:bodyPr anchor="ctr">
            <a:noAutofit/>
          </a:bodyPr>
          <a:lstStyle/>
          <a:p>
            <a:r>
              <a:rPr lang="en-US" sz="2800" b="1" dirty="0">
                <a:solidFill>
                  <a:srgbClr val="FFFFFF"/>
                </a:solidFill>
                <a:effectLst>
                  <a:outerShdw blurRad="38100" dist="38100" dir="2700000" algn="tl">
                    <a:srgbClr val="000000">
                      <a:alpha val="43137"/>
                    </a:srgbClr>
                  </a:outerShdw>
                </a:effectLst>
                <a:latin typeface="Cambria" panose="02040503050406030204" pitchFamily="18" charset="0"/>
              </a:rPr>
              <a:t>323 Martins Creek </a:t>
            </a:r>
            <a:r>
              <a:rPr lang="en-US" sz="2800" b="1" dirty="0" smtClean="0">
                <a:solidFill>
                  <a:srgbClr val="FFFFFF"/>
                </a:solidFill>
                <a:effectLst>
                  <a:outerShdw blurRad="38100" dist="38100" dir="2700000" algn="tl">
                    <a:srgbClr val="000000">
                      <a:alpha val="43137"/>
                    </a:srgbClr>
                  </a:outerShdw>
                </a:effectLst>
                <a:latin typeface="Cambria" panose="02040503050406030204" pitchFamily="18" charset="0"/>
              </a:rPr>
              <a:t>Lane</a:t>
            </a:r>
            <a:br>
              <a:rPr lang="en-US" sz="2800" b="1"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1800" dirty="0">
                <a:solidFill>
                  <a:srgbClr val="FFFFFF"/>
                </a:solidFill>
                <a:effectLst>
                  <a:outerShdw blurRad="38100" dist="38100" dir="2700000" algn="tl">
                    <a:srgbClr val="000000">
                      <a:alpha val="43137"/>
                    </a:srgbClr>
                  </a:outerShdw>
                </a:effectLst>
                <a:latin typeface="Cambria" panose="02040503050406030204" pitchFamily="18" charset="0"/>
              </a:rPr>
              <a:t>Beresford Hall | Charleston | MLS# 15021204 | $350,000</a:t>
            </a:r>
            <a:endParaRPr lang="en-US" sz="16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0" y="4495800"/>
            <a:ext cx="7772400" cy="3144203"/>
          </a:xfrm>
        </p:spPr>
        <p:txBody>
          <a:bodyPr anchor="ctr">
            <a:noAutofit/>
          </a:bodyPr>
          <a:lstStyle/>
          <a:p>
            <a:r>
              <a:rPr lang="en-US" sz="1400" dirty="0">
                <a:solidFill>
                  <a:schemeClr val="bg1"/>
                </a:solidFill>
                <a:effectLst>
                  <a:outerShdw blurRad="38100" dist="38100" dir="2700000" algn="tl">
                    <a:srgbClr val="000000">
                      <a:alpha val="43137"/>
                    </a:srgbClr>
                  </a:outerShdw>
                </a:effectLst>
                <a:latin typeface="Cambria" panose="02040503050406030204" pitchFamily="18" charset="0"/>
              </a:rPr>
              <a:t>This lot is located right off of Clements Ferry Road in the gated community of Beresford Hall. While extremely private and tranquil, Beresford Hall is minutes away from Daniel Island and Mt. Pleasant. The airport, downtown Charleston and the beach are easily accessible by major highways. Beresford Hall is comprised of 600 acres with only 200 home sites. This tidal creek lot (Martin’s Creek) is over three quarters of an acre on a cul-de-sac, with an existing dock with a covered pier, a floating dock and pilings in place for a boat lift. Enjoy watching birds and wildlife as you fish on your private dock with magnificent views. Have your home on a lot that has water views from the back and wooded green space in the front. The community fishing and crabbing dock is right beside this lot. Walk to a beautiful children's playground with a large dog park nearby. Other amenities include a clubhouse, pool, picnic/green space, four parks, two playgrounds, biking and walking trails, deep water community boat launch, and fire pit. Take a walk towards the community fishing dock to view this beautiful lot. Property is currently taxed at a non-residence rate. Tax rate is significantly reduced when property becomes primary residence.</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52663" y="7648716"/>
            <a:ext cx="1546628" cy="1159971"/>
          </a:xfrm>
          <a:prstGeom prst="rect">
            <a:avLst/>
          </a:prstGeom>
          <a:ln>
            <a:noFill/>
          </a:ln>
          <a:effectLst>
            <a:softEdge rad="112500"/>
          </a:effectLst>
        </p:spPr>
      </p:pic>
      <p:sp>
        <p:nvSpPr>
          <p:cNvPr id="18" name="Rectangle 17"/>
          <p:cNvSpPr/>
          <p:nvPr/>
        </p:nvSpPr>
        <p:spPr>
          <a:xfrm>
            <a:off x="0" y="8991600"/>
            <a:ext cx="3846207" cy="677108"/>
          </a:xfrm>
          <a:prstGeom prst="rect">
            <a:avLst/>
          </a:prstGeom>
        </p:spPr>
        <p:txBody>
          <a:bodyPr wrap="square" anchor="ctr">
            <a:spAutoFit/>
          </a:bodyPr>
          <a:lstStyle/>
          <a:p>
            <a:r>
              <a:rPr lang="pt-BR" sz="1400" b="1" dirty="0">
                <a:solidFill>
                  <a:schemeClr val="tx2">
                    <a:lumMod val="50000"/>
                  </a:schemeClr>
                </a:solidFill>
                <a:latin typeface="Cambria" panose="02040503050406030204" pitchFamily="18" charset="0"/>
              </a:rPr>
              <a:t>Donna </a:t>
            </a:r>
            <a:r>
              <a:rPr lang="pt-BR" sz="1400" b="1" dirty="0" smtClean="0">
                <a:solidFill>
                  <a:schemeClr val="tx2">
                    <a:lumMod val="50000"/>
                  </a:schemeClr>
                </a:solidFill>
                <a:latin typeface="Cambria" panose="02040503050406030204" pitchFamily="18" charset="0"/>
              </a:rPr>
              <a:t>Landry</a:t>
            </a:r>
          </a:p>
          <a:p>
            <a:r>
              <a:rPr lang="pt-BR" sz="1200" dirty="0">
                <a:solidFill>
                  <a:schemeClr val="tx2">
                    <a:lumMod val="50000"/>
                  </a:schemeClr>
                </a:solidFill>
                <a:latin typeface="Cambria" panose="02040503050406030204" pitchFamily="18" charset="0"/>
              </a:rPr>
              <a:t>Mobile - (225) 921-2111</a:t>
            </a:r>
          </a:p>
          <a:p>
            <a:r>
              <a:rPr lang="pt-BR" sz="1200" dirty="0">
                <a:solidFill>
                  <a:schemeClr val="tx2">
                    <a:lumMod val="50000"/>
                  </a:schemeClr>
                </a:solidFill>
                <a:latin typeface="Cambria" panose="02040503050406030204" pitchFamily="18" charset="0"/>
              </a:rPr>
              <a:t>donna.landry@cbunited.com</a:t>
            </a:r>
            <a:endParaRPr lang="en-US" sz="800" dirty="0">
              <a:solidFill>
                <a:schemeClr val="tx2">
                  <a:lumMod val="50000"/>
                </a:schemeClr>
              </a:solidFill>
              <a:latin typeface="Cambria" panose="02040503050406030204" pitchFamily="18" charset="0"/>
            </a:endParaRPr>
          </a:p>
        </p:txBody>
      </p:sp>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96900" y="9006301"/>
            <a:ext cx="1129722" cy="647707"/>
          </a:xfrm>
          <a:prstGeom prst="rect">
            <a:avLst/>
          </a:prstGeom>
        </p:spPr>
      </p:pic>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03" y="7648716"/>
            <a:ext cx="1546628" cy="1159971"/>
          </a:xfrm>
          <a:prstGeom prst="rect">
            <a:avLst/>
          </a:prstGeom>
          <a:ln>
            <a:noFill/>
          </a:ln>
          <a:effectLst>
            <a:softEdge rad="112500"/>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01123" y="7648715"/>
            <a:ext cx="1546629" cy="1159972"/>
          </a:xfrm>
          <a:prstGeom prst="rect">
            <a:avLst/>
          </a:prstGeom>
          <a:ln>
            <a:noFill/>
          </a:ln>
          <a:effectLst>
            <a:softEdge rad="112500"/>
          </a:effectLst>
        </p:spPr>
      </p:pic>
      <p:sp>
        <p:nvSpPr>
          <p:cNvPr id="6" name="Rectangle 5"/>
          <p:cNvSpPr/>
          <p:nvPr/>
        </p:nvSpPr>
        <p:spPr>
          <a:xfrm>
            <a:off x="-25568" y="9744908"/>
            <a:ext cx="7797967" cy="261610"/>
          </a:xfrm>
          <a:prstGeom prst="rect">
            <a:avLst/>
          </a:prstGeom>
        </p:spPr>
        <p:txBody>
          <a:bodyPr wrap="square">
            <a:spAutoFit/>
          </a:bodyPr>
          <a:lstStyle/>
          <a:p>
            <a:pPr algn="ctr"/>
            <a:r>
              <a:rPr lang="en-US" sz="1050" dirty="0">
                <a:solidFill>
                  <a:schemeClr val="tx2">
                    <a:lumMod val="50000"/>
                  </a:schemeClr>
                </a:solidFill>
                <a:latin typeface="Cambria" panose="02040503050406030204" pitchFamily="18" charset="0"/>
              </a:rPr>
              <a:t>Coldwell Banker United of </a:t>
            </a:r>
            <a:r>
              <a:rPr lang="en-US" sz="1050" dirty="0" smtClean="0">
                <a:solidFill>
                  <a:schemeClr val="tx2">
                    <a:lumMod val="50000"/>
                  </a:schemeClr>
                </a:solidFill>
                <a:latin typeface="Cambria" panose="02040503050406030204" pitchFamily="18" charset="0"/>
              </a:rPr>
              <a:t>Charleston | 35 </a:t>
            </a:r>
            <a:r>
              <a:rPr lang="en-US" sz="1050" dirty="0">
                <a:solidFill>
                  <a:schemeClr val="tx2">
                    <a:lumMod val="50000"/>
                  </a:schemeClr>
                </a:solidFill>
                <a:latin typeface="Cambria" panose="02040503050406030204" pitchFamily="18" charset="0"/>
              </a:rPr>
              <a:t>Broad </a:t>
            </a:r>
            <a:r>
              <a:rPr lang="en-US" sz="1050" dirty="0" smtClean="0">
                <a:solidFill>
                  <a:schemeClr val="tx2">
                    <a:lumMod val="50000"/>
                  </a:schemeClr>
                </a:solidFill>
                <a:latin typeface="Cambria" panose="02040503050406030204" pitchFamily="18" charset="0"/>
              </a:rPr>
              <a:t>St | Charleston</a:t>
            </a:r>
            <a:r>
              <a:rPr lang="en-US" sz="1050" dirty="0">
                <a:solidFill>
                  <a:schemeClr val="tx2">
                    <a:lumMod val="50000"/>
                  </a:schemeClr>
                </a:solidFill>
                <a:latin typeface="Cambria" panose="02040503050406030204" pitchFamily="18" charset="0"/>
              </a:rPr>
              <a:t>, SC </a:t>
            </a:r>
            <a:r>
              <a:rPr lang="en-US" sz="1050" dirty="0" smtClean="0">
                <a:solidFill>
                  <a:schemeClr val="tx2">
                    <a:lumMod val="50000"/>
                  </a:schemeClr>
                </a:solidFill>
                <a:latin typeface="Cambria" panose="02040503050406030204" pitchFamily="18" charset="0"/>
              </a:rPr>
              <a:t>29401 | www.thebestincharleston.com</a:t>
            </a:r>
            <a:endParaRPr lang="en-US" sz="1050" dirty="0">
              <a:solidFill>
                <a:schemeClr val="tx2">
                  <a:lumMod val="50000"/>
                </a:schemeClr>
              </a:solidFill>
              <a:latin typeface="Cambria" panose="02040503050406030204" pitchFamily="18" charset="0"/>
            </a:endParaRPr>
          </a:p>
        </p:txBody>
      </p:sp>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49585" y="7648716"/>
            <a:ext cx="1546628" cy="1159971"/>
          </a:xfrm>
          <a:prstGeom prst="rect">
            <a:avLst/>
          </a:prstGeom>
          <a:ln>
            <a:noFill/>
          </a:ln>
          <a:effectLst>
            <a:softEdge rad="112500"/>
          </a:effectLst>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98046" y="7648715"/>
            <a:ext cx="1546629" cy="1159971"/>
          </a:xfrm>
          <a:prstGeom prst="rect">
            <a:avLst/>
          </a:prstGeom>
          <a:ln>
            <a:noFill/>
          </a:ln>
          <a:effectLst>
            <a:softEdge rad="112500"/>
          </a:effectLst>
        </p:spPr>
      </p:pic>
      <p:pic>
        <p:nvPicPr>
          <p:cNvPr id="1026" name="Picture 2" descr="http://photos.flexmls.com/chs/20150824202907804112000000.jp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048901" y="8065759"/>
            <a:ext cx="555914" cy="742927"/>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p:cNvSpPr/>
          <p:nvPr/>
        </p:nvSpPr>
        <p:spPr>
          <a:xfrm>
            <a:off x="3926193" y="8991600"/>
            <a:ext cx="3846207" cy="677108"/>
          </a:xfrm>
          <a:prstGeom prst="rect">
            <a:avLst/>
          </a:prstGeom>
        </p:spPr>
        <p:txBody>
          <a:bodyPr wrap="square" anchor="ctr">
            <a:spAutoFit/>
          </a:bodyPr>
          <a:lstStyle/>
          <a:p>
            <a:pPr algn="r"/>
            <a:r>
              <a:rPr lang="pt-BR" sz="1400" b="1" dirty="0" smtClean="0">
                <a:solidFill>
                  <a:schemeClr val="tx2">
                    <a:lumMod val="50000"/>
                  </a:schemeClr>
                </a:solidFill>
                <a:latin typeface="Cambria" panose="02040503050406030204" pitchFamily="18" charset="0"/>
              </a:rPr>
              <a:t>Betsy Sarsfield</a:t>
            </a:r>
          </a:p>
          <a:p>
            <a:pPr algn="r"/>
            <a:r>
              <a:rPr lang="pt-BR" sz="1200" dirty="0" smtClean="0">
                <a:solidFill>
                  <a:schemeClr val="tx2">
                    <a:lumMod val="50000"/>
                  </a:schemeClr>
                </a:solidFill>
                <a:latin typeface="Cambria" panose="02040503050406030204" pitchFamily="18" charset="0"/>
              </a:rPr>
              <a:t>Mobile </a:t>
            </a:r>
            <a:r>
              <a:rPr lang="pt-BR" sz="1200" dirty="0">
                <a:solidFill>
                  <a:schemeClr val="tx2">
                    <a:lumMod val="50000"/>
                  </a:schemeClr>
                </a:solidFill>
                <a:latin typeface="Cambria" panose="02040503050406030204" pitchFamily="18" charset="0"/>
              </a:rPr>
              <a:t>- </a:t>
            </a:r>
            <a:r>
              <a:rPr lang="pt-BR" sz="1200" dirty="0">
                <a:solidFill>
                  <a:schemeClr val="tx2">
                    <a:lumMod val="50000"/>
                  </a:schemeClr>
                </a:solidFill>
                <a:latin typeface="Cambria" panose="02040503050406030204" pitchFamily="18" charset="0"/>
              </a:rPr>
              <a:t>(843) 608-1048</a:t>
            </a:r>
            <a:endParaRPr lang="pt-BR" sz="1200" dirty="0">
              <a:solidFill>
                <a:schemeClr val="tx2">
                  <a:lumMod val="50000"/>
                </a:schemeClr>
              </a:solidFill>
              <a:latin typeface="Cambria" panose="02040503050406030204" pitchFamily="18" charset="0"/>
            </a:endParaRPr>
          </a:p>
          <a:p>
            <a:pPr algn="r"/>
            <a:r>
              <a:rPr lang="pt-BR" sz="1200" dirty="0">
                <a:solidFill>
                  <a:schemeClr val="tx2">
                    <a:lumMod val="50000"/>
                  </a:schemeClr>
                </a:solidFill>
                <a:latin typeface="Cambria" panose="02040503050406030204" pitchFamily="18" charset="0"/>
              </a:rPr>
              <a:t>betsysarsfield23@gmail.com</a:t>
            </a:r>
            <a:endParaRPr lang="en-US" sz="800" dirty="0">
              <a:solidFill>
                <a:schemeClr val="tx2">
                  <a:lumMod val="50000"/>
                </a:schemeClr>
              </a:solidFill>
              <a:latin typeface="Cambria" panose="02040503050406030204" pitchFamily="18" charset="0"/>
            </a:endParaRPr>
          </a:p>
        </p:txBody>
      </p:sp>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TotalTime>
  <Words>271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323 Martins Creek Lane Beresford Hall | Charleston | MLS# 15021204 | $350,000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cp:lastModifiedBy>
  <cp:revision>24</cp:revision>
  <dcterms:created xsi:type="dcterms:W3CDTF">2006-08-16T00:00:00Z</dcterms:created>
  <dcterms:modified xsi:type="dcterms:W3CDTF">2015-09-02T13:46:03Z</dcterms:modified>
</cp:coreProperties>
</file>