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8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794" y="-349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11/6/2019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7772400" cy="10058400"/>
          </a:xfrm>
          <a:prstGeom prst="rect">
            <a:avLst/>
          </a:prstGeom>
          <a:gradFill>
            <a:gsLst>
              <a:gs pos="0">
                <a:schemeClr val="tx2">
                  <a:lumMod val="5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2743"/>
          <a:stretch/>
        </p:blipFill>
        <p:spPr>
          <a:xfrm>
            <a:off x="2057178" y="111761"/>
            <a:ext cx="5598012" cy="3629654"/>
          </a:xfrm>
          <a:prstGeom prst="rect">
            <a:avLst/>
          </a:prstGeom>
          <a:effectLst>
            <a:outerShdw blurRad="50800" dist="38100" dir="8100000" algn="tr" rotWithShape="0">
              <a:prstClr val="black">
                <a:alpha val="40000"/>
              </a:prstClr>
            </a:outerShdw>
          </a:effectLst>
        </p:spPr>
      </p:pic>
      <p:sp>
        <p:nvSpPr>
          <p:cNvPr id="2" name="Title 1"/>
          <p:cNvSpPr>
            <a:spLocks noGrp="1"/>
          </p:cNvSpPr>
          <p:nvPr>
            <p:ph type="ctrTitle"/>
          </p:nvPr>
        </p:nvSpPr>
        <p:spPr>
          <a:xfrm>
            <a:off x="2049765" y="2908004"/>
            <a:ext cx="5612837" cy="810963"/>
          </a:xfrm>
          <a:noFill/>
        </p:spPr>
        <p:txBody>
          <a:bodyPr anchor="ctr">
            <a:noAutofit/>
          </a:bodyPr>
          <a:lstStyle/>
          <a:p>
            <a:r>
              <a:rPr lang="en-US" sz="2800" dirty="0">
                <a:solidFill>
                  <a:schemeClr val="bg1"/>
                </a:solidFill>
                <a:effectLst>
                  <a:outerShdw blurRad="38100" dist="38100" dir="2700000" algn="tl">
                    <a:srgbClr val="000000">
                      <a:alpha val="43137"/>
                    </a:srgbClr>
                  </a:outerShdw>
                </a:effectLst>
                <a:latin typeface="Trebuchet MS" panose="020B0603020202020204" pitchFamily="34" charset="0"/>
              </a:rPr>
              <a:t>3241 John Bartram Place</a:t>
            </a:r>
            <a:br>
              <a:rPr lang="en-US" sz="3600" dirty="0">
                <a:solidFill>
                  <a:schemeClr val="bg1"/>
                </a:solidFill>
                <a:effectLst>
                  <a:outerShdw blurRad="38100" dist="38100" dir="2700000" algn="tl">
                    <a:srgbClr val="000000">
                      <a:alpha val="43137"/>
                    </a:srgbClr>
                  </a:outerShdw>
                </a:effectLst>
                <a:latin typeface="Trebuchet MS" panose="020B0603020202020204" pitchFamily="34" charset="0"/>
              </a:rPr>
            </a:br>
            <a:r>
              <a:rPr lang="en-US" sz="1800" dirty="0">
                <a:solidFill>
                  <a:schemeClr val="bg1"/>
                </a:solidFill>
                <a:effectLst>
                  <a:outerShdw blurRad="38100" dist="38100" dir="2700000" algn="tl">
                    <a:srgbClr val="000000">
                      <a:alpha val="43137"/>
                    </a:srgbClr>
                  </a:outerShdw>
                </a:effectLst>
                <a:latin typeface="Trebuchet MS" panose="020B0603020202020204" pitchFamily="34" charset="0"/>
              </a:rPr>
              <a:t>Park West · Mt Pleasant · MLS# 19026795 · $360,000</a:t>
            </a:r>
          </a:p>
        </p:txBody>
      </p:sp>
      <p:sp>
        <p:nvSpPr>
          <p:cNvPr id="3" name="Subtitle 2"/>
          <p:cNvSpPr>
            <a:spLocks noGrp="1"/>
          </p:cNvSpPr>
          <p:nvPr>
            <p:ph type="subTitle" idx="1"/>
          </p:nvPr>
        </p:nvSpPr>
        <p:spPr>
          <a:xfrm>
            <a:off x="1923200" y="3787125"/>
            <a:ext cx="5849199" cy="5088059"/>
          </a:xfrm>
        </p:spPr>
        <p:txBody>
          <a:bodyPr anchor="ctr">
            <a:noAutofit/>
          </a:bodyPr>
          <a:lstStyle/>
          <a:p>
            <a:r>
              <a:rPr lang="en-US" sz="1300" dirty="0">
                <a:solidFill>
                  <a:schemeClr val="tx1"/>
                </a:solidFill>
                <a:latin typeface="Trebuchet MS" panose="020B0603020202020204" pitchFamily="34" charset="0"/>
                <a:ea typeface="Verdana" panose="020B0604030504040204" pitchFamily="34" charset="0"/>
                <a:cs typeface="Verdana" panose="020B0604030504040204" pitchFamily="34" charset="0"/>
              </a:rPr>
              <a:t>This lovely home is nestled in the heart of Park West and sits on a peaceful pond lot next to a wooded HOA owned pathway so you only have one immediate next door neighbor. This stucco home is a true one story house with an open floor plan. Upon entering the double doors you are enter into the foyer. The open kitchen is enormous with tons and tons of counter space. There is an island and a breakfast area. Off the kitchen is a laundry/utility room that connects to the large two car garage. You can walk through the breakfast area into the spacious formal dining area. Both the dining room and the kitchen are open to the large family room that has built in shelving and a fireplace. Off of the family room is a very well appointed office/study that boasts custom built in shelving with filing cabinets that are also built in to match the shelving. The master bedroom is also of generous size and it sits in the back of the home for a quiet and peaceful setting. There is a large </a:t>
            </a:r>
            <a:r>
              <a:rPr lang="en-US" sz="1300" dirty="0" err="1">
                <a:solidFill>
                  <a:schemeClr val="tx1"/>
                </a:solidFill>
                <a:latin typeface="Trebuchet MS" panose="020B0603020202020204" pitchFamily="34" charset="0"/>
                <a:ea typeface="Verdana" panose="020B0604030504040204" pitchFamily="34" charset="0"/>
                <a:cs typeface="Verdana" panose="020B0604030504040204" pitchFamily="34" charset="0"/>
              </a:rPr>
              <a:t>en</a:t>
            </a:r>
            <a:r>
              <a:rPr lang="en-US" sz="1300" dirty="0">
                <a:solidFill>
                  <a:schemeClr val="tx1"/>
                </a:solidFill>
                <a:latin typeface="Trebuchet MS" panose="020B0603020202020204" pitchFamily="34" charset="0"/>
                <a:ea typeface="Verdana" panose="020B0604030504040204" pitchFamily="34" charset="0"/>
                <a:cs typeface="Verdana" panose="020B0604030504040204" pitchFamily="34" charset="0"/>
              </a:rPr>
              <a:t> suite bathroom with a walk-in shower, garden tub and double sink vanity. The master closet space is also grand and is conveniently located just off of the master bathroom. There are two extra bedrooms on the other side of the home to create privacy from the guest area. These two bedrooms are also quite large and share a full bathroom. There is a lovely screened in porch off of the back of the home that overlooks the pond and the fenced in back yard. The location is awesome for Park West as it is in the </a:t>
            </a:r>
            <a:r>
              <a:rPr lang="en-US" sz="1300" dirty="0" err="1">
                <a:solidFill>
                  <a:schemeClr val="tx1"/>
                </a:solidFill>
                <a:latin typeface="Trebuchet MS" panose="020B0603020202020204" pitchFamily="34" charset="0"/>
                <a:ea typeface="Verdana" panose="020B0604030504040204" pitchFamily="34" charset="0"/>
                <a:cs typeface="Verdana" panose="020B0604030504040204" pitchFamily="34" charset="0"/>
              </a:rPr>
              <a:t>Foxmoor</a:t>
            </a:r>
            <a:r>
              <a:rPr lang="en-US" sz="1300" dirty="0">
                <a:solidFill>
                  <a:schemeClr val="tx1"/>
                </a:solidFill>
                <a:latin typeface="Trebuchet MS" panose="020B0603020202020204" pitchFamily="34" charset="0"/>
                <a:ea typeface="Verdana" panose="020B0604030504040204" pitchFamily="34" charset="0"/>
                <a:cs typeface="Verdana" panose="020B0604030504040204" pitchFamily="34" charset="0"/>
              </a:rPr>
              <a:t> section which is closer to the entrance off of Highway 17. This home is priced to sell! You can tell there has been lots of love there and it is ready for its new owners.</a:t>
            </a:r>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78266" y="8963347"/>
            <a:ext cx="1094134" cy="1094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2718" y="8943345"/>
            <a:ext cx="1923605" cy="109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3924869" y="9041818"/>
            <a:ext cx="2753397" cy="1015663"/>
          </a:xfrm>
          <a:prstGeom prst="rect">
            <a:avLst/>
          </a:prstGeom>
        </p:spPr>
        <p:txBody>
          <a:bodyPr wrap="square">
            <a:spAutoFit/>
          </a:bodyPr>
          <a:lstStyle/>
          <a:p>
            <a:pPr algn="r"/>
            <a:r>
              <a:rPr lang="en-US" sz="1800" b="1" dirty="0">
                <a:latin typeface="Trebuchet MS" panose="020B0603020202020204" pitchFamily="34" charset="0"/>
                <a:ea typeface="Verdana" panose="020B0604030504040204" pitchFamily="34" charset="0"/>
                <a:cs typeface="Verdana" panose="020B0604030504040204" pitchFamily="34" charset="0"/>
              </a:rPr>
              <a:t>Carey Nikonchuk</a:t>
            </a:r>
          </a:p>
          <a:p>
            <a:pPr algn="r"/>
            <a:r>
              <a:rPr lang="en-US" sz="1400" dirty="0">
                <a:latin typeface="Trebuchet MS" panose="020B0603020202020204" pitchFamily="34" charset="0"/>
                <a:ea typeface="Verdana" panose="020B0604030504040204" pitchFamily="34" charset="0"/>
                <a:cs typeface="Verdana" panose="020B0604030504040204" pitchFamily="34" charset="0"/>
              </a:rPr>
              <a:t>(843) 276-1701 M</a:t>
            </a:r>
          </a:p>
          <a:p>
            <a:pPr algn="r"/>
            <a:r>
              <a:rPr lang="en-US" sz="1400" dirty="0">
                <a:latin typeface="Trebuchet MS" panose="020B0603020202020204" pitchFamily="34" charset="0"/>
              </a:rPr>
              <a:t>cnikonchuk@gmail.com</a:t>
            </a:r>
          </a:p>
          <a:p>
            <a:pPr algn="r"/>
            <a:r>
              <a:rPr lang="en-US" sz="1400" dirty="0">
                <a:latin typeface="Trebuchet MS" panose="020B0603020202020204" pitchFamily="34" charset="0"/>
              </a:rPr>
              <a:t>www.palmettoproperty.net</a:t>
            </a:r>
          </a:p>
        </p:txBody>
      </p:sp>
      <p:sp>
        <p:nvSpPr>
          <p:cNvPr id="14" name="32-Point Star 13"/>
          <p:cNvSpPr/>
          <p:nvPr/>
        </p:nvSpPr>
        <p:spPr>
          <a:xfrm>
            <a:off x="-5754800" y="1103333"/>
            <a:ext cx="5348893" cy="1326583"/>
          </a:xfrm>
          <a:prstGeom prst="star3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12700" cap="sq">
            <a:solidFill>
              <a:schemeClr val="bg2">
                <a:lumMod val="50000"/>
              </a:schemeClr>
            </a:solidFill>
            <a:beve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Fabulous In Foxbank...</a:t>
            </a:r>
          </a:p>
          <a:p>
            <a:pPr algn="ctr"/>
            <a:r>
              <a:rPr lang="en-US" i="1"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Sellers Say Sell!</a:t>
            </a:r>
          </a:p>
        </p:txBody>
      </p:sp>
      <p:pic>
        <p:nvPicPr>
          <p:cNvPr id="5" name="Picture 4">
            <a:extLst>
              <a:ext uri="{FF2B5EF4-FFF2-40B4-BE49-F238E27FC236}">
                <a16:creationId xmlns:a16="http://schemas.microsoft.com/office/drawing/2014/main" id="{46EE3ABF-0AD7-4BAF-8EFE-0054297EE75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4400" y="7655137"/>
            <a:ext cx="1828800" cy="1219200"/>
          </a:xfrm>
          <a:prstGeom prst="rect">
            <a:avLst/>
          </a:prstGeom>
        </p:spPr>
      </p:pic>
      <p:pic>
        <p:nvPicPr>
          <p:cNvPr id="8" name="Picture 7">
            <a:extLst>
              <a:ext uri="{FF2B5EF4-FFF2-40B4-BE49-F238E27FC236}">
                <a16:creationId xmlns:a16="http://schemas.microsoft.com/office/drawing/2014/main" id="{923F280A-95C0-4842-9293-40D5F257962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94400" y="2522215"/>
            <a:ext cx="1828800" cy="1219200"/>
          </a:xfrm>
          <a:prstGeom prst="rect">
            <a:avLst/>
          </a:prstGeom>
        </p:spPr>
      </p:pic>
      <p:pic>
        <p:nvPicPr>
          <p:cNvPr id="10" name="Picture 9">
            <a:extLst>
              <a:ext uri="{FF2B5EF4-FFF2-40B4-BE49-F238E27FC236}">
                <a16:creationId xmlns:a16="http://schemas.microsoft.com/office/drawing/2014/main" id="{B9B6F2D5-E784-49C7-81D3-F0850F19BB6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94400" y="1230301"/>
            <a:ext cx="1828800" cy="1220896"/>
          </a:xfrm>
          <a:prstGeom prst="rect">
            <a:avLst/>
          </a:prstGeom>
        </p:spPr>
      </p:pic>
      <p:pic>
        <p:nvPicPr>
          <p:cNvPr id="13" name="Picture 12">
            <a:extLst>
              <a:ext uri="{FF2B5EF4-FFF2-40B4-BE49-F238E27FC236}">
                <a16:creationId xmlns:a16="http://schemas.microsoft.com/office/drawing/2014/main" id="{06B7A0B0-5ADA-4D62-8B86-DDB96EA994A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94400" y="111761"/>
            <a:ext cx="1828800" cy="1047522"/>
          </a:xfrm>
          <a:prstGeom prst="rect">
            <a:avLst/>
          </a:prstGeom>
        </p:spPr>
      </p:pic>
      <p:pic>
        <p:nvPicPr>
          <p:cNvPr id="16" name="Picture 15" descr="A room filled with furniture and a stove&#10;&#10;Description automatically generated">
            <a:extLst>
              <a:ext uri="{FF2B5EF4-FFF2-40B4-BE49-F238E27FC236}">
                <a16:creationId xmlns:a16="http://schemas.microsoft.com/office/drawing/2014/main" id="{5AA3C836-394D-4C3A-B865-73384600AAA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67200" y="4598091"/>
            <a:ext cx="1920240" cy="1281941"/>
          </a:xfrm>
          <a:prstGeom prst="rect">
            <a:avLst/>
          </a:prstGeom>
        </p:spPr>
      </p:pic>
      <p:pic>
        <p:nvPicPr>
          <p:cNvPr id="18" name="Picture 17">
            <a:extLst>
              <a:ext uri="{FF2B5EF4-FFF2-40B4-BE49-F238E27FC236}">
                <a16:creationId xmlns:a16="http://schemas.microsoft.com/office/drawing/2014/main" id="{582EFB8E-A703-4460-9BA8-E82FAC0524E3}"/>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94400" y="3812433"/>
            <a:ext cx="1828800" cy="1187853"/>
          </a:xfrm>
          <a:prstGeom prst="rect">
            <a:avLst/>
          </a:prstGeom>
        </p:spPr>
      </p:pic>
      <p:pic>
        <p:nvPicPr>
          <p:cNvPr id="20" name="Picture 19">
            <a:extLst>
              <a:ext uri="{FF2B5EF4-FFF2-40B4-BE49-F238E27FC236}">
                <a16:creationId xmlns:a16="http://schemas.microsoft.com/office/drawing/2014/main" id="{50DF044F-7219-4D1D-B784-229F43469959}"/>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94400" y="6364919"/>
            <a:ext cx="1828800" cy="1219200"/>
          </a:xfrm>
          <a:prstGeom prst="rect">
            <a:avLst/>
          </a:prstGeom>
        </p:spPr>
      </p:pic>
      <p:pic>
        <p:nvPicPr>
          <p:cNvPr id="25" name="Picture 24">
            <a:extLst>
              <a:ext uri="{FF2B5EF4-FFF2-40B4-BE49-F238E27FC236}">
                <a16:creationId xmlns:a16="http://schemas.microsoft.com/office/drawing/2014/main" id="{7C2A5E22-3C02-4F1D-A26A-E0E70BDA594A}"/>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94400" y="5071304"/>
            <a:ext cx="1828800" cy="1222597"/>
          </a:xfrm>
          <a:prstGeom prst="rect">
            <a:avLst/>
          </a:prstGeom>
        </p:spPr>
      </p:pic>
      <p:sp>
        <p:nvSpPr>
          <p:cNvPr id="4" name="Rectangle 3">
            <a:extLst>
              <a:ext uri="{FF2B5EF4-FFF2-40B4-BE49-F238E27FC236}">
                <a16:creationId xmlns:a16="http://schemas.microsoft.com/office/drawing/2014/main" id="{3F0E83C8-AECD-4552-8889-941F70D88729}"/>
              </a:ext>
            </a:extLst>
          </p:cNvPr>
          <p:cNvSpPr/>
          <p:nvPr/>
        </p:nvSpPr>
        <p:spPr>
          <a:xfrm>
            <a:off x="3980378" y="110842"/>
            <a:ext cx="3674812" cy="400110"/>
          </a:xfrm>
          <a:prstGeom prst="rect">
            <a:avLst/>
          </a:prstGeom>
        </p:spPr>
        <p:txBody>
          <a:bodyPr wrap="square">
            <a:spAutoFit/>
          </a:bodyPr>
          <a:lstStyle/>
          <a:p>
            <a:pPr algn="ctr"/>
            <a:r>
              <a:rPr lang="en-US" i="1" dirty="0">
                <a:ln w="3175">
                  <a:noFill/>
                </a:ln>
                <a:solidFill>
                  <a:schemeClr val="tx2"/>
                </a:solidFill>
                <a:latin typeface="Trebuchet MS" panose="020B0603020202020204" pitchFamily="34" charset="0"/>
              </a:rPr>
              <a:t>Open House Sunday from 2-4</a:t>
            </a:r>
          </a:p>
        </p:txBody>
      </p:sp>
    </p:spTree>
    <p:extLst>
      <p:ext uri="{BB962C8B-B14F-4D97-AF65-F5344CB8AC3E}">
        <p14:creationId xmlns:p14="http://schemas.microsoft.com/office/powerpoint/2010/main" val="4069789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375</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Trebuchet MS</vt:lpstr>
      <vt:lpstr>Office Theme</vt:lpstr>
      <vt:lpstr>3241 John Bartram Place Park West · Mt Pleasant · MLS# 19026795 · $360,000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1280 Marsh Rabbit Ct Dunes West ~ Mt Pleasant MLS# 1411605 ~ $</dc:title>
  <dc:creator>CVH360</dc:creator>
  <cp:lastModifiedBy>A. Thomas Price</cp:lastModifiedBy>
  <cp:revision>43</cp:revision>
  <dcterms:created xsi:type="dcterms:W3CDTF">2006-08-16T00:00:00Z</dcterms:created>
  <dcterms:modified xsi:type="dcterms:W3CDTF">2019-11-06T15:57:33Z</dcterms:modified>
</cp:coreProperties>
</file>