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3" d="100"/>
          <a:sy n="63" d="100"/>
        </p:scale>
        <p:origin x="2045" y="31"/>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4/4/2022</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48199" y="0"/>
            <a:ext cx="5763243" cy="3847172"/>
          </a:xfrm>
          <a:prstGeom prst="rect">
            <a:avLst/>
          </a:prstGeom>
          <a:ln>
            <a:noFill/>
          </a:ln>
          <a:effectLst/>
        </p:spPr>
      </p:pic>
      <p:sp>
        <p:nvSpPr>
          <p:cNvPr id="3" name="Subtitle 2"/>
          <p:cNvSpPr>
            <a:spLocks noGrp="1"/>
          </p:cNvSpPr>
          <p:nvPr>
            <p:ph type="subTitle" idx="1"/>
          </p:nvPr>
        </p:nvSpPr>
        <p:spPr>
          <a:xfrm>
            <a:off x="1544441" y="4681690"/>
            <a:ext cx="5770759" cy="3443360"/>
          </a:xfrm>
        </p:spPr>
        <p:txBody>
          <a:bodyPr anchor="ctr">
            <a:noAutofit/>
          </a:bodyPr>
          <a:lstStyle/>
          <a:p>
            <a:pPr algn="l"/>
            <a:r>
              <a:rPr lang="en-US" sz="1400" dirty="0">
                <a:solidFill>
                  <a:schemeClr val="bg1"/>
                </a:solidFill>
                <a:latin typeface="Lucida Sans" panose="020B0602030504020204" pitchFamily="34" charset="0"/>
              </a:rPr>
              <a:t>Highlights:</a:t>
            </a:r>
          </a:p>
          <a:p>
            <a:pPr marL="285750" indent="-285750" algn="l">
              <a:buFont typeface="Arial" panose="020B0604020202020204" pitchFamily="34" charset="0"/>
              <a:buChar char="•"/>
            </a:pPr>
            <a:r>
              <a:rPr lang="en-US" sz="1400" dirty="0">
                <a:solidFill>
                  <a:schemeClr val="bg1"/>
                </a:solidFill>
                <a:latin typeface="Lucida Sans" panose="020B0602030504020204" pitchFamily="34" charset="0"/>
              </a:rPr>
              <a:t>Traditional Charleston Single</a:t>
            </a:r>
          </a:p>
          <a:p>
            <a:pPr marL="285750" indent="-285750" algn="l">
              <a:buFont typeface="Arial" panose="020B0604020202020204" pitchFamily="34" charset="0"/>
              <a:buChar char="•"/>
            </a:pPr>
            <a:r>
              <a:rPr lang="en-US" sz="1400" dirty="0">
                <a:solidFill>
                  <a:schemeClr val="bg1"/>
                </a:solidFill>
                <a:latin typeface="Lucida Sans" panose="020B0602030504020204" pitchFamily="34" charset="0"/>
              </a:rPr>
              <a:t>Screened Porch with Hot Tub</a:t>
            </a:r>
          </a:p>
          <a:p>
            <a:pPr marL="285750" indent="-285750" algn="l">
              <a:buFont typeface="Arial" panose="020B0604020202020204" pitchFamily="34" charset="0"/>
              <a:buChar char="•"/>
            </a:pPr>
            <a:r>
              <a:rPr lang="en-US" sz="1400" dirty="0">
                <a:solidFill>
                  <a:schemeClr val="bg1"/>
                </a:solidFill>
                <a:latin typeface="Lucida Sans" panose="020B0602030504020204" pitchFamily="34" charset="0"/>
              </a:rPr>
              <a:t>2200 S.F. 3BR/2.5BR</a:t>
            </a:r>
          </a:p>
          <a:p>
            <a:pPr marL="285750" indent="-285750" algn="l">
              <a:buFont typeface="Arial" panose="020B0604020202020204" pitchFamily="34" charset="0"/>
              <a:buChar char="•"/>
            </a:pPr>
            <a:r>
              <a:rPr lang="en-US" sz="1400" dirty="0">
                <a:solidFill>
                  <a:schemeClr val="bg1"/>
                </a:solidFill>
                <a:latin typeface="Lucida Sans" panose="020B0602030504020204" pitchFamily="34" charset="0"/>
              </a:rPr>
              <a:t>Detached 2-Car Garage</a:t>
            </a:r>
          </a:p>
          <a:p>
            <a:pPr marL="285750" indent="-285750" algn="l">
              <a:buFont typeface="Arial" panose="020B0604020202020204" pitchFamily="34" charset="0"/>
              <a:buChar char="•"/>
            </a:pPr>
            <a:r>
              <a:rPr lang="en-US" sz="1400" dirty="0">
                <a:solidFill>
                  <a:schemeClr val="bg1"/>
                </a:solidFill>
                <a:latin typeface="Lucida Sans" panose="020B0602030504020204" pitchFamily="34" charset="0"/>
              </a:rPr>
              <a:t>Sits on a Lagoon on #14 of Oak Point Golf Course</a:t>
            </a:r>
          </a:p>
          <a:p>
            <a:pPr marL="285750" indent="-285750" algn="l">
              <a:buFont typeface="Arial" panose="020B0604020202020204" pitchFamily="34" charset="0"/>
              <a:buChar char="•"/>
            </a:pPr>
            <a:r>
              <a:rPr lang="en-US" sz="1400" dirty="0">
                <a:solidFill>
                  <a:schemeClr val="bg1"/>
                </a:solidFill>
                <a:latin typeface="Lucida Sans" panose="020B0602030504020204" pitchFamily="34" charset="0"/>
              </a:rPr>
              <a:t>Gas Fireplace and Built-Ins</a:t>
            </a:r>
          </a:p>
          <a:p>
            <a:pPr marL="285750" indent="-285750" algn="l">
              <a:buFont typeface="Arial" panose="020B0604020202020204" pitchFamily="34" charset="0"/>
              <a:buChar char="•"/>
            </a:pPr>
            <a:r>
              <a:rPr lang="en-US" sz="1400" dirty="0">
                <a:solidFill>
                  <a:schemeClr val="bg1"/>
                </a:solidFill>
                <a:latin typeface="Lucida Sans" panose="020B0602030504020204" pitchFamily="34" charset="0"/>
              </a:rPr>
              <a:t>Gated Community</a:t>
            </a:r>
          </a:p>
          <a:p>
            <a:pPr marL="285750" indent="-285750" algn="l">
              <a:buFont typeface="Arial" panose="020B0604020202020204" pitchFamily="34" charset="0"/>
              <a:buChar char="•"/>
            </a:pPr>
            <a:r>
              <a:rPr lang="en-US" sz="1400" dirty="0">
                <a:solidFill>
                  <a:schemeClr val="bg1"/>
                </a:solidFill>
                <a:latin typeface="Lucida Sans" panose="020B0602030504020204" pitchFamily="34" charset="0"/>
              </a:rPr>
              <a:t>Neighborhood Pool, Tennis Courts, Dock, Clubhouse w/Fitness Center</a:t>
            </a:r>
          </a:p>
          <a:p>
            <a:pPr marL="285750" indent="-285750" algn="l">
              <a:buFont typeface="Arial" panose="020B0604020202020204" pitchFamily="34" charset="0"/>
              <a:buChar char="•"/>
            </a:pPr>
            <a:r>
              <a:rPr lang="en-US" sz="1400" dirty="0">
                <a:solidFill>
                  <a:schemeClr val="bg1"/>
                </a:solidFill>
                <a:latin typeface="Lucida Sans" panose="020B0602030504020204" pitchFamily="34" charset="0"/>
              </a:rPr>
              <a:t>Option to join the Kiawah Island Governor's Club</a:t>
            </a:r>
          </a:p>
        </p:txBody>
      </p:sp>
      <p:sp>
        <p:nvSpPr>
          <p:cNvPr id="4" name="Rectangle 3"/>
          <p:cNvSpPr/>
          <p:nvPr/>
        </p:nvSpPr>
        <p:spPr>
          <a:xfrm>
            <a:off x="1544441" y="3908048"/>
            <a:ext cx="5770759" cy="892552"/>
          </a:xfrm>
          <a:prstGeom prst="rect">
            <a:avLst/>
          </a:prstGeom>
        </p:spPr>
        <p:txBody>
          <a:bodyPr wrap="square">
            <a:spAutoFit/>
          </a:bodyPr>
          <a:lstStyle/>
          <a:p>
            <a:pPr algn="ctr"/>
            <a:r>
              <a:rPr lang="en-US" sz="2000" b="1" dirty="0">
                <a:ln w="3175">
                  <a:noFill/>
                </a:ln>
                <a:solidFill>
                  <a:schemeClr val="bg1"/>
                </a:solidFill>
                <a:latin typeface="Lucida Sans" panose="020B0602030504020204" pitchFamily="34" charset="0"/>
              </a:rPr>
              <a:t>3251 Johnstowne Street</a:t>
            </a:r>
          </a:p>
          <a:p>
            <a:pPr algn="ctr"/>
            <a:r>
              <a:rPr lang="en-US" sz="1600" b="1" dirty="0">
                <a:ln w="3175">
                  <a:noFill/>
                </a:ln>
                <a:solidFill>
                  <a:schemeClr val="bg1"/>
                </a:solidFill>
                <a:latin typeface="Lucida Sans" panose="020B0602030504020204" pitchFamily="34" charset="0"/>
              </a:rPr>
              <a:t>Kiawah River Estates | Johns Island, SC 29455</a:t>
            </a:r>
          </a:p>
          <a:p>
            <a:pPr algn="ctr"/>
            <a:r>
              <a:rPr lang="en-US" sz="1600" b="1" dirty="0">
                <a:ln w="3175">
                  <a:noFill/>
                </a:ln>
                <a:solidFill>
                  <a:schemeClr val="bg1"/>
                </a:solidFill>
                <a:latin typeface="Lucida Sans" panose="020B0602030504020204" pitchFamily="34" charset="0"/>
              </a:rPr>
              <a:t>MLS# 22006155 | $799,000</a:t>
            </a:r>
            <a:endParaRPr lang="en-US" sz="1100" b="1" i="1" dirty="0">
              <a:ln w="3175">
                <a:noFill/>
              </a:ln>
              <a:solidFill>
                <a:schemeClr val="bg1"/>
              </a:solidFill>
              <a:latin typeface="Lucida Sans" panose="020B0602030504020204" pitchFamily="34" charset="0"/>
            </a:endParaRPr>
          </a:p>
        </p:txBody>
      </p:sp>
      <p:sp>
        <p:nvSpPr>
          <p:cNvPr id="30" name="Rectangle 29"/>
          <p:cNvSpPr/>
          <p:nvPr/>
        </p:nvSpPr>
        <p:spPr>
          <a:xfrm>
            <a:off x="1423992" y="8240748"/>
            <a:ext cx="4465055" cy="435184"/>
          </a:xfrm>
          <a:prstGeom prst="rect">
            <a:avLst/>
          </a:prstGeom>
        </p:spPr>
        <p:txBody>
          <a:bodyPr wrap="square">
            <a:spAutoFit/>
          </a:bodyPr>
          <a:lstStyle/>
          <a:p>
            <a:pPr algn="ctr"/>
            <a:r>
              <a:rPr lang="en-US" sz="1273" dirty="0">
                <a:solidFill>
                  <a:schemeClr val="bg1"/>
                </a:solidFill>
                <a:latin typeface="Lucida Sans" panose="020B0602030504020204" pitchFamily="34" charset="0"/>
              </a:rPr>
              <a:t>Lee Lindler</a:t>
            </a:r>
            <a:br>
              <a:rPr lang="en-US" sz="1273" dirty="0">
                <a:solidFill>
                  <a:schemeClr val="bg1"/>
                </a:solidFill>
                <a:latin typeface="Lucida Sans" panose="020B0602030504020204" pitchFamily="34" charset="0"/>
              </a:rPr>
            </a:br>
            <a:r>
              <a:rPr lang="en-US" sz="955" dirty="0">
                <a:solidFill>
                  <a:schemeClr val="bg1"/>
                </a:solidFill>
                <a:latin typeface="Lucida Sans" panose="020B0602030504020204" pitchFamily="34" charset="0"/>
              </a:rPr>
              <a:t>Cell (843) 637-0803 | lee@akersellis.com</a:t>
            </a:r>
          </a:p>
        </p:txBody>
      </p:sp>
      <p:sp>
        <p:nvSpPr>
          <p:cNvPr id="35" name="Rectangle 34"/>
          <p:cNvSpPr/>
          <p:nvPr/>
        </p:nvSpPr>
        <p:spPr>
          <a:xfrm>
            <a:off x="123611" y="8827888"/>
            <a:ext cx="7065815" cy="316112"/>
          </a:xfrm>
          <a:prstGeom prst="rect">
            <a:avLst/>
          </a:prstGeom>
        </p:spPr>
        <p:txBody>
          <a:bodyPr wrap="square" anchor="b">
            <a:spAutoFit/>
          </a:bodyPr>
          <a:lstStyle/>
          <a:p>
            <a:pPr algn="ctr"/>
            <a:r>
              <a:rPr lang="en-US" sz="727" dirty="0">
                <a:solidFill>
                  <a:schemeClr val="bg1"/>
                </a:solidFill>
                <a:latin typeface="Lucida Sans" panose="020B0602030504020204" pitchFamily="34" charset="0"/>
              </a:rPr>
              <a:t>Akers Ellis Real Estate LLC | 3730 Bohicket Road, Suite 5 | Johns Island, SC 29455</a:t>
            </a:r>
            <a:br>
              <a:rPr lang="en-US" sz="727" dirty="0">
                <a:solidFill>
                  <a:schemeClr val="bg1"/>
                </a:solidFill>
                <a:latin typeface="Lucida Sans" panose="020B0602030504020204" pitchFamily="34" charset="0"/>
              </a:rPr>
            </a:br>
            <a:r>
              <a:rPr lang="en-US" sz="727" dirty="0">
                <a:solidFill>
                  <a:schemeClr val="bg1"/>
                </a:solidFill>
                <a:latin typeface="Lucida Sans" panose="020B0602030504020204" pitchFamily="34" charset="0"/>
              </a:rPr>
              <a:t>akersellis.com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75644" y="8219119"/>
            <a:ext cx="817192" cy="84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rcRect/>
          <a:stretch/>
        </p:blipFill>
        <p:spPr>
          <a:xfrm>
            <a:off x="177947" y="8419938"/>
            <a:ext cx="1245178" cy="444315"/>
          </a:xfrm>
          <a:prstGeom prst="rect">
            <a:avLst/>
          </a:prstGeom>
          <a:effectLst/>
        </p:spPr>
      </p:pic>
      <p:sp>
        <p:nvSpPr>
          <p:cNvPr id="2" name="Title 1"/>
          <p:cNvSpPr>
            <a:spLocks noGrp="1"/>
          </p:cNvSpPr>
          <p:nvPr>
            <p:ph type="ctrTitle"/>
          </p:nvPr>
        </p:nvSpPr>
        <p:spPr>
          <a:xfrm>
            <a:off x="1600201" y="0"/>
            <a:ext cx="5714999" cy="1035247"/>
          </a:xfrm>
          <a:effectLst/>
        </p:spPr>
        <p:txBody>
          <a:bodyPr anchor="t">
            <a:noAutofit/>
          </a:bodyPr>
          <a:lstStyle/>
          <a:p>
            <a:pPr algn="l"/>
            <a:r>
              <a:rPr lang="en-US" sz="2800" i="1" dirty="0">
                <a:ln>
                  <a:solidFill>
                    <a:schemeClr val="bg2">
                      <a:lumMod val="25000"/>
                    </a:schemeClr>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Just Listed!</a:t>
            </a:r>
            <a:endParaRPr lang="en-US" sz="2800" dirty="0">
              <a:ln>
                <a:solidFill>
                  <a:schemeClr val="bg2">
                    <a:lumMod val="25000"/>
                  </a:schemeClr>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a:extLst>
              <a:ext uri="{28A0092B-C50C-407E-A947-70E740481C1C}">
                <a14:useLocalDpi xmlns:a14="http://schemas.microsoft.com/office/drawing/2010/main" val="0"/>
              </a:ext>
            </a:extLst>
          </a:blip>
          <a:srcRect/>
          <a:stretch/>
        </p:blipFill>
        <p:spPr>
          <a:xfrm>
            <a:off x="82637" y="952"/>
            <a:ext cx="1368742" cy="912495"/>
          </a:xfrm>
          <a:prstGeom prst="rect">
            <a:avLst/>
          </a:prstGeom>
        </p:spPr>
      </p:pic>
      <p:pic>
        <p:nvPicPr>
          <p:cNvPr id="6" name="Picture 5"/>
          <p:cNvPicPr>
            <a:picLocks/>
          </p:cNvPicPr>
          <p:nvPr/>
        </p:nvPicPr>
        <p:blipFill>
          <a:blip r:embed="rId8">
            <a:extLst>
              <a:ext uri="{28A0092B-C50C-407E-A947-70E740481C1C}">
                <a14:useLocalDpi xmlns:a14="http://schemas.microsoft.com/office/drawing/2010/main" val="0"/>
              </a:ext>
            </a:extLst>
          </a:blip>
          <a:srcRect/>
          <a:stretch/>
        </p:blipFill>
        <p:spPr>
          <a:xfrm>
            <a:off x="83113" y="3082370"/>
            <a:ext cx="1367790" cy="911860"/>
          </a:xfrm>
          <a:prstGeom prst="rect">
            <a:avLst/>
          </a:prstGeom>
        </p:spPr>
      </p:pic>
      <p:pic>
        <p:nvPicPr>
          <p:cNvPr id="7" name="Picture 6"/>
          <p:cNvPicPr>
            <a:picLocks/>
          </p:cNvPicPr>
          <p:nvPr/>
        </p:nvPicPr>
        <p:blipFill>
          <a:blip r:embed="rId9" cstate="print">
            <a:extLst>
              <a:ext uri="{28A0092B-C50C-407E-A947-70E740481C1C}">
                <a14:useLocalDpi xmlns:a14="http://schemas.microsoft.com/office/drawing/2010/main" val="0"/>
              </a:ext>
            </a:extLst>
          </a:blip>
          <a:srcRect/>
          <a:stretch/>
        </p:blipFill>
        <p:spPr>
          <a:xfrm>
            <a:off x="83112" y="4108450"/>
            <a:ext cx="1367790" cy="911860"/>
          </a:xfrm>
          <a:prstGeom prst="rect">
            <a:avLst/>
          </a:prstGeom>
        </p:spPr>
      </p:pic>
      <p:pic>
        <p:nvPicPr>
          <p:cNvPr id="8" name="Picture 7"/>
          <p:cNvPicPr>
            <a:picLocks/>
          </p:cNvPicPr>
          <p:nvPr/>
        </p:nvPicPr>
        <p:blipFill>
          <a:blip r:embed="rId10">
            <a:extLst>
              <a:ext uri="{28A0092B-C50C-407E-A947-70E740481C1C}">
                <a14:useLocalDpi xmlns:a14="http://schemas.microsoft.com/office/drawing/2010/main" val="0"/>
              </a:ext>
            </a:extLst>
          </a:blip>
          <a:srcRect/>
          <a:stretch/>
        </p:blipFill>
        <p:spPr>
          <a:xfrm>
            <a:off x="81208" y="7263652"/>
            <a:ext cx="1371600" cy="914400"/>
          </a:xfrm>
          <a:prstGeom prst="rect">
            <a:avLst/>
          </a:prstGeom>
        </p:spPr>
      </p:pic>
      <p:pic>
        <p:nvPicPr>
          <p:cNvPr id="14" name="Picture 13"/>
          <p:cNvPicPr>
            <a:picLocks/>
          </p:cNvPicPr>
          <p:nvPr/>
        </p:nvPicPr>
        <p:blipFill>
          <a:blip r:embed="rId11">
            <a:extLst>
              <a:ext uri="{28A0092B-C50C-407E-A947-70E740481C1C}">
                <a14:useLocalDpi xmlns:a14="http://schemas.microsoft.com/office/drawing/2010/main" val="0"/>
              </a:ext>
            </a:extLst>
          </a:blip>
          <a:srcRect/>
          <a:stretch/>
        </p:blipFill>
        <p:spPr>
          <a:xfrm>
            <a:off x="81208" y="1027667"/>
            <a:ext cx="1371600" cy="914400"/>
          </a:xfrm>
          <a:prstGeom prst="rect">
            <a:avLst/>
          </a:prstGeom>
        </p:spPr>
      </p:pic>
      <p:pic>
        <p:nvPicPr>
          <p:cNvPr id="15" name="Picture 14"/>
          <p:cNvPicPr>
            <a:picLocks/>
          </p:cNvPicPr>
          <p:nvPr/>
        </p:nvPicPr>
        <p:blipFill>
          <a:blip r:embed="rId12">
            <a:extLst>
              <a:ext uri="{28A0092B-C50C-407E-A947-70E740481C1C}">
                <a14:useLocalDpi xmlns:a14="http://schemas.microsoft.com/office/drawing/2010/main" val="0"/>
              </a:ext>
            </a:extLst>
          </a:blip>
          <a:srcRect/>
          <a:stretch/>
        </p:blipFill>
        <p:spPr>
          <a:xfrm>
            <a:off x="82161" y="5134530"/>
            <a:ext cx="1369695" cy="913130"/>
          </a:xfrm>
          <a:prstGeom prst="rect">
            <a:avLst/>
          </a:prstGeom>
        </p:spPr>
      </p:pic>
      <p:pic>
        <p:nvPicPr>
          <p:cNvPr id="16" name="Picture 15"/>
          <p:cNvPicPr>
            <a:picLocks/>
          </p:cNvPicPr>
          <p:nvPr/>
        </p:nvPicPr>
        <p:blipFill>
          <a:blip r:embed="rId13">
            <a:extLst>
              <a:ext uri="{28A0092B-C50C-407E-A947-70E740481C1C}">
                <a14:useLocalDpi xmlns:a14="http://schemas.microsoft.com/office/drawing/2010/main" val="0"/>
              </a:ext>
            </a:extLst>
          </a:blip>
          <a:srcRect/>
          <a:stretch/>
        </p:blipFill>
        <p:spPr>
          <a:xfrm>
            <a:off x="83110" y="2056287"/>
            <a:ext cx="1367794" cy="911863"/>
          </a:xfrm>
          <a:prstGeom prst="rect">
            <a:avLst/>
          </a:prstGeom>
        </p:spPr>
      </p:pic>
      <p:pic>
        <p:nvPicPr>
          <p:cNvPr id="17" name="Picture 16"/>
          <p:cNvPicPr>
            <a:picLocks/>
          </p:cNvPicPr>
          <p:nvPr/>
        </p:nvPicPr>
        <p:blipFill>
          <a:blip r:embed="rId14">
            <a:extLst>
              <a:ext uri="{28A0092B-C50C-407E-A947-70E740481C1C}">
                <a14:useLocalDpi xmlns:a14="http://schemas.microsoft.com/office/drawing/2010/main" val="0"/>
              </a:ext>
            </a:extLst>
          </a:blip>
          <a:srcRect/>
          <a:stretch/>
        </p:blipFill>
        <p:spPr>
          <a:xfrm>
            <a:off x="81208" y="6164166"/>
            <a:ext cx="1371600" cy="909828"/>
          </a:xfrm>
          <a:prstGeom prst="rect">
            <a:avLst/>
          </a:prstGeom>
        </p:spPr>
      </p:pic>
      <p:sp>
        <p:nvSpPr>
          <p:cNvPr id="19" name="TextBox 18">
            <a:extLst>
              <a:ext uri="{FF2B5EF4-FFF2-40B4-BE49-F238E27FC236}">
                <a16:creationId xmlns:a16="http://schemas.microsoft.com/office/drawing/2014/main" id="{837C8D4B-0C5F-4317-AF36-59CA78A329C7}"/>
              </a:ext>
            </a:extLst>
          </p:cNvPr>
          <p:cNvSpPr txBox="1"/>
          <p:nvPr/>
        </p:nvSpPr>
        <p:spPr>
          <a:xfrm>
            <a:off x="7543800" y="1027667"/>
            <a:ext cx="3675766" cy="6740307"/>
          </a:xfrm>
          <a:prstGeom prst="rect">
            <a:avLst/>
          </a:prstGeom>
          <a:noFill/>
        </p:spPr>
        <p:txBody>
          <a:bodyPr wrap="square">
            <a:spAutoFit/>
          </a:bodyPr>
          <a:lstStyle/>
          <a:p>
            <a:r>
              <a:rPr lang="en-US" sz="1200" dirty="0">
                <a:solidFill>
                  <a:schemeClr val="bg1"/>
                </a:solidFill>
                <a:latin typeface="Lucida Sans" panose="020B0602030504020204" pitchFamily="34" charset="0"/>
              </a:rPr>
              <a:t>This Charleston single house exudes Lowcountry charm with its double covered piazzas and soft pastel color. It is located in Johnstowne in lovely, gated Kiawah River Estates. Johnstowne is a stamped brick street with gas lamps at the entrance. Here, life slows down so that you can fully enjoy your surroundings. You will love relaxing on the screened porch overlooking the lagoon and green of the 14th hole of Kiawah Island Golf Resort's Oak Point Golf Course. You can soak in the hot tub here, watch the amazing wildlife, and enjoy the southern breeze and wonderful afternoon light. Downstairs in the home you will enjoy oak flooring and 2 large living areas; one just inside the entrance door and the other with a fireplace and built-ins at the back of the home. In between is a large kitchen and dining area and a powder room. The kitchen has plentiful cabinets &amp; solid surface countertops with bar seating.</a:t>
            </a:r>
          </a:p>
          <a:p>
            <a:r>
              <a:rPr lang="en-US" sz="1200" dirty="0">
                <a:solidFill>
                  <a:schemeClr val="bg1"/>
                </a:solidFill>
                <a:latin typeface="Lucida Sans" panose="020B0602030504020204" pitchFamily="34" charset="0"/>
              </a:rPr>
              <a:t>Upstairs are 3 large bedrooms and 2 full baths with granite countertops. The master suite is on the back overlooking the golf course. Enjoy low taxes, low POA fees, and NO flood insurance requirement. There is a 2-car garage plus an additional off street parking area.</a:t>
            </a:r>
          </a:p>
          <a:p>
            <a:r>
              <a:rPr lang="en-US" sz="1200" dirty="0">
                <a:solidFill>
                  <a:schemeClr val="bg1"/>
                </a:solidFill>
                <a:latin typeface="Lucida Sans" panose="020B0602030504020204" pitchFamily="34" charset="0"/>
              </a:rPr>
              <a:t>As an owner here you will have access to a clubhouse with fitness center, community pool, dock &amp; park, and tennis/pickleball courts. Optional membership in Kiawah Island Governor's Club is available for access to 10 miles of pristine beach and amenities. </a:t>
            </a:r>
            <a:r>
              <a:rPr lang="en-US" sz="1200" dirty="0" err="1">
                <a:solidFill>
                  <a:schemeClr val="bg1"/>
                </a:solidFill>
                <a:latin typeface="Lucida Sans" panose="020B0602030504020204" pitchFamily="34" charset="0"/>
              </a:rPr>
              <a:t>Bohicket</a:t>
            </a:r>
            <a:r>
              <a:rPr lang="en-US" sz="1200" dirty="0">
                <a:solidFill>
                  <a:schemeClr val="bg1"/>
                </a:solidFill>
                <a:latin typeface="Lucida Sans" panose="020B0602030504020204" pitchFamily="34" charset="0"/>
              </a:rPr>
              <a:t> Marina and Freshfield's Village shopping area extremely close for your shopping and dining needs.</a:t>
            </a:r>
          </a:p>
        </p:txBody>
      </p:sp>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404</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Just Listed!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59</cp:revision>
  <dcterms:created xsi:type="dcterms:W3CDTF">2006-08-16T00:00:00Z</dcterms:created>
  <dcterms:modified xsi:type="dcterms:W3CDTF">2022-04-04T17:28:38Z</dcterms:modified>
</cp:coreProperties>
</file>