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700" y="4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2/13/2017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2/13/2017</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gif"/><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64" y="204009"/>
            <a:ext cx="3568636" cy="2005791"/>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1" y="8686800"/>
            <a:ext cx="7315198" cy="137798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3399" y="4114800"/>
            <a:ext cx="7148402" cy="3619500"/>
          </a:xfrm>
        </p:spPr>
        <p:txBody>
          <a:bodyPr anchor="ctr">
            <a:noAutofit/>
          </a:bodyPr>
          <a:lstStyle/>
          <a:p>
            <a:r>
              <a:rPr lang="en-US" sz="1050" b="1" dirty="0">
                <a:solidFill>
                  <a:schemeClr val="bg1"/>
                </a:solidFill>
                <a:effectLst>
                  <a:outerShdw blurRad="88900" dist="12700" dir="5400000" algn="ctr" rotWithShape="0">
                    <a:schemeClr val="tx1"/>
                  </a:outerShdw>
                </a:effectLst>
                <a:latin typeface="Trebuchet MS" panose="020B0603020202020204" pitchFamily="34" charset="0"/>
              </a:rPr>
              <a:t>One of a kind, custom built home in The Sound at Hamlin Plantation. Set on almost a half acre, 3253 Sand Marsh is located on a quiet cul-de-sac with private marsh views. The large wraparound front porch with gas lanterns gives way to an open floor plan with hardwood flooring throughout. The two story foyer is flanked by an office with </a:t>
            </a:r>
            <a:r>
              <a:rPr lang="en-US" sz="1050" b="1" dirty="0" err="1">
                <a:solidFill>
                  <a:schemeClr val="bg1"/>
                </a:solidFill>
                <a:effectLst>
                  <a:outerShdw blurRad="88900" dist="12700" dir="5400000" algn="ctr" rotWithShape="0">
                    <a:schemeClr val="tx1"/>
                  </a:outerShdw>
                </a:effectLst>
                <a:latin typeface="Trebuchet MS" panose="020B0603020202020204" pitchFamily="34" charset="0"/>
              </a:rPr>
              <a:t>french</a:t>
            </a:r>
            <a:r>
              <a:rPr lang="en-US" sz="1050" b="1" dirty="0">
                <a:solidFill>
                  <a:schemeClr val="bg1"/>
                </a:solidFill>
                <a:effectLst>
                  <a:outerShdw blurRad="88900" dist="12700" dir="5400000" algn="ctr" rotWithShape="0">
                    <a:schemeClr val="tx1"/>
                  </a:outerShdw>
                </a:effectLst>
                <a:latin typeface="Trebuchet MS" panose="020B0603020202020204" pitchFamily="34" charset="0"/>
              </a:rPr>
              <a:t> doors and a formal dining room with custom lighting. The kitchen boasts a Sub Zero refrigerator, Wolf Stove/Ovens/Hood/Microwave, 2 sinks, island, wet bar, and Viking wine cooler. The master suite on the first floor features a private screened porch, and the master bathroom is loaded with all the bells and whistles! Enjoy the heated tile floor, steam shower, his and her vanities and walk-in closets, a TV and much more! The laundry room with granite counter tops, half bathroom, and expansive back porch with two separate screened areas make-up the remainder of the first floor. Upstairs, there are three additional bedrooms with </a:t>
            </a:r>
            <a:r>
              <a:rPr lang="en-US" sz="1050" b="1" dirty="0" err="1">
                <a:solidFill>
                  <a:schemeClr val="bg1"/>
                </a:solidFill>
                <a:effectLst>
                  <a:outerShdw blurRad="88900" dist="12700" dir="5400000" algn="ctr" rotWithShape="0">
                    <a:schemeClr val="tx1"/>
                  </a:outerShdw>
                </a:effectLst>
                <a:latin typeface="Trebuchet MS" panose="020B0603020202020204" pitchFamily="34" charset="0"/>
              </a:rPr>
              <a:t>en</a:t>
            </a:r>
            <a:r>
              <a:rPr lang="en-US" sz="1050" b="1" dirty="0">
                <a:solidFill>
                  <a:schemeClr val="bg1"/>
                </a:solidFill>
                <a:effectLst>
                  <a:outerShdw blurRad="88900" dist="12700" dir="5400000" algn="ctr" rotWithShape="0">
                    <a:schemeClr val="tx1"/>
                  </a:outerShdw>
                </a:effectLst>
                <a:latin typeface="Trebuchet MS" panose="020B0603020202020204" pitchFamily="34" charset="0"/>
              </a:rPr>
              <a:t> suite bathrooms, granite counter tops, and shower/tub combos. Media room is also located on the 2nd floor along with a second laundry area. A mahogany elevator with built-in phone services all three floors including access to the 3 car garage that spans the footprint of the home. In the garage, be sure to check out the outdoor shower and custom dog friendly area. Significant safety features include custom hurricane shutters on the front and metal protection inserts around the doors and windows. A built-in generator is connected to natural gas and has its own breaker box, transfer switch, and runs automatically when the power goes out. This home is twenty minutes from downtown Charleston and 7 to 10 minutes to the local beaches and golf courses. Community amenities are a 30 second walk away and include an extensive system of lakes, tennis courts, club house, community pool with water slide, work out room, walking trails, and boat storage area. The home has protected wetlands behind it meaning no one can build behind it for ultimate back yard privacy!</a:t>
            </a:r>
            <a:endParaRPr lang="en-US" sz="900" b="1" dirty="0">
              <a:solidFill>
                <a:schemeClr val="bg1"/>
              </a:solidFill>
              <a:effectLst>
                <a:outerShdw blurRad="88900" dist="12700" dir="5400000" algn="ctr" rotWithShape="0">
                  <a:schemeClr val="tx1"/>
                </a:outerShdw>
              </a:effectLst>
              <a:latin typeface="Trebuchet MS" panose="020B0603020202020204" pitchFamily="34" charset="0"/>
            </a:endParaRPr>
          </a:p>
        </p:txBody>
      </p:sp>
      <p:sp>
        <p:nvSpPr>
          <p:cNvPr id="17" name="Rectangle 16"/>
          <p:cNvSpPr/>
          <p:nvPr/>
        </p:nvSpPr>
        <p:spPr>
          <a:xfrm>
            <a:off x="0" y="8767934"/>
            <a:ext cx="7315200" cy="1015663"/>
          </a:xfrm>
          <a:prstGeom prst="rect">
            <a:avLst/>
          </a:prstGeom>
        </p:spPr>
        <p:txBody>
          <a:bodyPr wrap="square">
            <a:spAutoFit/>
          </a:bodyPr>
          <a:lstStyle/>
          <a:p>
            <a:pPr algn="ctr"/>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Lauren Courcoux</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Mobile - (843) 224-8613</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lauren.courcoux@carolinaone.com</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www.laurendelucacourcoux.com</a:t>
            </a:r>
            <a:endParaRPr lang="en-US" sz="1000" dirty="0">
              <a:solidFill>
                <a:schemeClr val="bg1"/>
              </a:solidFill>
              <a:latin typeface="Trebuchet MS" panose="020B0603020202020204" pitchFamily="34"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816" y="8818565"/>
            <a:ext cx="896470" cy="914400"/>
          </a:xfrm>
          <a:prstGeom prst="rect">
            <a:avLst/>
          </a:prstGeom>
        </p:spPr>
      </p:pic>
      <p:sp>
        <p:nvSpPr>
          <p:cNvPr id="18" name="Rectangle 17"/>
          <p:cNvSpPr/>
          <p:nvPr/>
        </p:nvSpPr>
        <p:spPr>
          <a:xfrm>
            <a:off x="1144" y="9858345"/>
            <a:ext cx="7312912" cy="200055"/>
          </a:xfrm>
          <a:prstGeom prst="rect">
            <a:avLst/>
          </a:prstGeom>
        </p:spPr>
        <p:txBody>
          <a:bodyPr wrap="square">
            <a:spAutoFit/>
          </a:bodyPr>
          <a:lstStyle/>
          <a:p>
            <a:pPr algn="ctr"/>
            <a:r>
              <a:rPr lang="en-US" sz="700" dirty="0">
                <a:solidFill>
                  <a:schemeClr val="bg1"/>
                </a:solidFill>
                <a:latin typeface="Trebuchet MS" panose="020B0603020202020204" pitchFamily="34" charset="0"/>
              </a:rPr>
              <a:t>Carolina One Real Estate | 2713 Highway 17 North | Mt Pleasant, SC 29466</a:t>
            </a:r>
          </a:p>
        </p:txBody>
      </p:sp>
      <p:grpSp>
        <p:nvGrpSpPr>
          <p:cNvPr id="6" name="Group 5"/>
          <p:cNvGrpSpPr/>
          <p:nvPr/>
        </p:nvGrpSpPr>
        <p:grpSpPr>
          <a:xfrm>
            <a:off x="0" y="2338540"/>
            <a:ext cx="7315200" cy="823760"/>
            <a:chOff x="0" y="919315"/>
            <a:chExt cx="7315200" cy="823760"/>
          </a:xfrm>
        </p:grpSpPr>
        <p:sp>
          <p:nvSpPr>
            <p:cNvPr id="20" name="Rectangle 19"/>
            <p:cNvSpPr/>
            <p:nvPr/>
          </p:nvSpPr>
          <p:spPr>
            <a:xfrm>
              <a:off x="1" y="919315"/>
              <a:ext cx="7315198" cy="823760"/>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961863"/>
              <a:ext cx="7315200" cy="738664"/>
            </a:xfrm>
            <a:prstGeom prst="rect">
              <a:avLst/>
            </a:prstGeom>
          </p:spPr>
          <p:txBody>
            <a:bodyPr wrap="square">
              <a:spAutoFit/>
            </a:bodyPr>
            <a:lstStyle/>
            <a:p>
              <a:pPr algn="ctr"/>
              <a:r>
                <a:rPr lang="en-US" sz="2400" dirty="0">
                  <a:solidFill>
                    <a:schemeClr val="bg1"/>
                  </a:solidFill>
                  <a:effectLst>
                    <a:outerShdw blurRad="50800" dist="38100" dir="5400000" algn="t" rotWithShape="0">
                      <a:prstClr val="black">
                        <a:alpha val="40000"/>
                      </a:prstClr>
                    </a:outerShdw>
                  </a:effectLst>
                  <a:latin typeface="Trebuchet MS" panose="020B0603020202020204" pitchFamily="34" charset="0"/>
                </a:rPr>
                <a:t>3253 Sand Marsh Lane</a:t>
              </a:r>
            </a:p>
            <a:p>
              <a:pPr algn="ctr"/>
              <a:r>
                <a:rPr lang="en-US" sz="1800" dirty="0">
                  <a:solidFill>
                    <a:schemeClr val="bg1"/>
                  </a:solidFill>
                  <a:effectLst>
                    <a:outerShdw blurRad="50800" dist="38100" dir="5400000" algn="t" rotWithShape="0">
                      <a:prstClr val="black">
                        <a:alpha val="40000"/>
                      </a:prstClr>
                    </a:outerShdw>
                  </a:effectLst>
                  <a:latin typeface="Trebuchet MS" panose="020B0603020202020204" pitchFamily="34" charset="0"/>
                </a:rPr>
                <a:t>Mount Pleasant | MLS# 16026141 | $988,750</a:t>
              </a:r>
            </a:p>
          </p:txBody>
        </p:sp>
      </p:gr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142" y="3342124"/>
            <a:ext cx="1164660" cy="772676"/>
          </a:xfrm>
          <a:prstGeom prst="rect">
            <a:avLst/>
          </a:prstGeom>
          <a:ln w="3175">
            <a:solidFill>
              <a:schemeClr val="bg1"/>
            </a:solidFill>
          </a:ln>
        </p:spPr>
      </p:pic>
      <p:pic>
        <p:nvPicPr>
          <p:cNvPr id="27" name="Picture 2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498334" y="3342124"/>
            <a:ext cx="1164660" cy="772676"/>
          </a:xfrm>
          <a:prstGeom prst="rect">
            <a:avLst/>
          </a:prstGeom>
          <a:ln w="3175">
            <a:solidFill>
              <a:schemeClr val="bg1"/>
            </a:solidFill>
          </a:ln>
        </p:spPr>
      </p:pic>
      <p:pic>
        <p:nvPicPr>
          <p:cNvPr id="28" name="Picture 2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075270" y="3342124"/>
            <a:ext cx="1164660" cy="772676"/>
          </a:xfrm>
          <a:prstGeom prst="rect">
            <a:avLst/>
          </a:prstGeom>
          <a:ln w="3175">
            <a:solidFill>
              <a:schemeClr val="bg1"/>
            </a:solidFill>
          </a:ln>
        </p:spPr>
      </p:pic>
      <p:pic>
        <p:nvPicPr>
          <p:cNvPr id="29" name="Picture 28"/>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921398" y="3342124"/>
            <a:ext cx="1164660" cy="772676"/>
          </a:xfrm>
          <a:prstGeom prst="rect">
            <a:avLst/>
          </a:prstGeom>
          <a:ln w="3175">
            <a:solidFill>
              <a:schemeClr val="bg1"/>
            </a:solidFill>
          </a:ln>
        </p:spPr>
      </p:pic>
      <p:pic>
        <p:nvPicPr>
          <p:cNvPr id="22" name="Picture 21"/>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652206" y="3342124"/>
            <a:ext cx="1164660" cy="772676"/>
          </a:xfrm>
          <a:prstGeom prst="rect">
            <a:avLst/>
          </a:prstGeom>
          <a:ln w="3175">
            <a:solidFill>
              <a:schemeClr val="bg1"/>
            </a:solidFill>
          </a:ln>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61964" y="8906660"/>
            <a:ext cx="609218" cy="738210"/>
          </a:xfrm>
          <a:prstGeom prst="rect">
            <a:avLst/>
          </a:prstGeom>
        </p:spPr>
      </p:pic>
      <p:sp>
        <p:nvSpPr>
          <p:cNvPr id="24" name="Rectangle 23"/>
          <p:cNvSpPr/>
          <p:nvPr/>
        </p:nvSpPr>
        <p:spPr>
          <a:xfrm>
            <a:off x="3810000" y="468240"/>
            <a:ext cx="3418020" cy="1477328"/>
          </a:xfrm>
          <a:prstGeom prst="rect">
            <a:avLst/>
          </a:prstGeom>
        </p:spPr>
        <p:txBody>
          <a:bodyPr wrap="square">
            <a:spAutoFit/>
          </a:bodyPr>
          <a:lstStyle/>
          <a:p>
            <a:pPr algn="ctr"/>
            <a:r>
              <a:rPr lang="en-US" sz="3000" i="1" dirty="0">
                <a:solidFill>
                  <a:schemeClr val="bg1"/>
                </a:solidFill>
                <a:effectLst>
                  <a:outerShdw blurRad="50800" dist="38100" dir="5400000" algn="t" rotWithShape="0">
                    <a:prstClr val="black">
                      <a:alpha val="40000"/>
                    </a:prstClr>
                  </a:outerShdw>
                </a:effectLst>
                <a:latin typeface="Rage Italic" panose="03070502040507070304" pitchFamily="66" charset="0"/>
              </a:rPr>
              <a:t>Hamlin Plantation</a:t>
            </a:r>
          </a:p>
          <a:p>
            <a:pPr algn="ctr"/>
            <a:r>
              <a:rPr lang="en-US" sz="3000" i="1" dirty="0">
                <a:solidFill>
                  <a:schemeClr val="bg1"/>
                </a:solidFill>
                <a:effectLst>
                  <a:outerShdw blurRad="50800" dist="38100" dir="5400000" algn="t" rotWithShape="0">
                    <a:prstClr val="black">
                      <a:alpha val="40000"/>
                    </a:prstClr>
                  </a:outerShdw>
                </a:effectLst>
                <a:latin typeface="Rage Italic" panose="03070502040507070304" pitchFamily="66" charset="0"/>
              </a:rPr>
              <a:t>Open House Saturday</a:t>
            </a:r>
          </a:p>
          <a:p>
            <a:pPr algn="ctr"/>
            <a:r>
              <a:rPr lang="en-US" sz="3000" i="1" dirty="0">
                <a:solidFill>
                  <a:schemeClr val="bg1"/>
                </a:solidFill>
                <a:effectLst>
                  <a:outerShdw blurRad="50800" dist="38100" dir="5400000" algn="t" rotWithShape="0">
                    <a:prstClr val="black">
                      <a:alpha val="40000"/>
                    </a:prstClr>
                  </a:outerShdw>
                </a:effectLst>
                <a:latin typeface="Rage Italic" panose="03070502040507070304" pitchFamily="66" charset="0"/>
              </a:rPr>
              <a:t>February 18</a:t>
            </a:r>
            <a:r>
              <a:rPr lang="en-US" sz="3000" i="1" baseline="30000" dirty="0">
                <a:solidFill>
                  <a:schemeClr val="bg1"/>
                </a:solidFill>
                <a:effectLst>
                  <a:outerShdw blurRad="50800" dist="38100" dir="5400000" algn="t" rotWithShape="0">
                    <a:prstClr val="black">
                      <a:alpha val="40000"/>
                    </a:prstClr>
                  </a:outerShdw>
                </a:effectLst>
                <a:latin typeface="Rage Italic" panose="03070502040507070304" pitchFamily="66" charset="0"/>
              </a:rPr>
              <a:t>th</a:t>
            </a:r>
            <a:r>
              <a:rPr lang="en-US" sz="3000" i="1" dirty="0">
                <a:solidFill>
                  <a:schemeClr val="bg1"/>
                </a:solidFill>
                <a:effectLst>
                  <a:outerShdw blurRad="50800" dist="38100" dir="5400000" algn="t" rotWithShape="0">
                    <a:prstClr val="black">
                      <a:alpha val="40000"/>
                    </a:prstClr>
                  </a:outerShdw>
                </a:effectLst>
                <a:latin typeface="Rage Italic" panose="03070502040507070304" pitchFamily="66" charset="0"/>
              </a:rPr>
              <a:t>, 1-3pm</a:t>
            </a:r>
          </a:p>
        </p:txBody>
      </p:sp>
      <p:sp>
        <p:nvSpPr>
          <p:cNvPr id="12" name="Rectangle 11"/>
          <p:cNvSpPr/>
          <p:nvPr/>
        </p:nvSpPr>
        <p:spPr>
          <a:xfrm>
            <a:off x="87180" y="76200"/>
            <a:ext cx="7140840" cy="8610600"/>
          </a:xfrm>
          <a:prstGeom prst="rect">
            <a:avLst/>
          </a:prstGeom>
          <a:noFill/>
          <a:ln w="3810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9142" y="7772400"/>
            <a:ext cx="1164660" cy="772676"/>
          </a:xfrm>
          <a:prstGeom prst="rect">
            <a:avLst/>
          </a:prstGeom>
          <a:ln w="3175">
            <a:solidFill>
              <a:schemeClr val="bg1"/>
            </a:solidFill>
          </a:ln>
        </p:spPr>
      </p:pic>
      <p:pic>
        <p:nvPicPr>
          <p:cNvPr id="30" name="Picture 29"/>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4498334" y="7772400"/>
            <a:ext cx="1164660" cy="772676"/>
          </a:xfrm>
          <a:prstGeom prst="rect">
            <a:avLst/>
          </a:prstGeom>
          <a:ln w="3175">
            <a:solidFill>
              <a:schemeClr val="bg1"/>
            </a:solidFill>
          </a:ln>
        </p:spPr>
      </p:pic>
      <p:pic>
        <p:nvPicPr>
          <p:cNvPr id="31" name="Picture 30"/>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3075270" y="7772400"/>
            <a:ext cx="1164660" cy="772676"/>
          </a:xfrm>
          <a:prstGeom prst="rect">
            <a:avLst/>
          </a:prstGeom>
          <a:ln w="3175">
            <a:solidFill>
              <a:schemeClr val="bg1"/>
            </a:solidFill>
          </a:ln>
        </p:spPr>
      </p:pic>
      <p:pic>
        <p:nvPicPr>
          <p:cNvPr id="32" name="Picture 31"/>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5921398" y="7772400"/>
            <a:ext cx="1164660" cy="772676"/>
          </a:xfrm>
          <a:prstGeom prst="rect">
            <a:avLst/>
          </a:prstGeom>
          <a:ln w="3175">
            <a:solidFill>
              <a:schemeClr val="bg1"/>
            </a:solidFill>
          </a:ln>
        </p:spPr>
      </p:pic>
      <p:pic>
        <p:nvPicPr>
          <p:cNvPr id="33" name="Picture 32"/>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1652206" y="7772400"/>
            <a:ext cx="1164660" cy="772676"/>
          </a:xfrm>
          <a:prstGeom prst="rect">
            <a:avLst/>
          </a:prstGeom>
          <a:ln w="3175">
            <a:solidFill>
              <a:schemeClr val="bg1"/>
            </a:solid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174</TotalTime>
  <Words>432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Lucida Sans</vt:lpstr>
      <vt:lpstr>Rage Italic</vt:lpstr>
      <vt:lpstr>Trebuchet MS</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40</cp:revision>
  <dcterms:created xsi:type="dcterms:W3CDTF">2006-08-16T00:00:00Z</dcterms:created>
  <dcterms:modified xsi:type="dcterms:W3CDTF">2017-02-13T14:32:26Z</dcterms:modified>
</cp:coreProperties>
</file>