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48" y="-407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12/1/2020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1000" r="-6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600201" y="0"/>
            <a:ext cx="5714999" cy="3810000"/>
          </a:xfrm>
          <a:prstGeom prst="rect">
            <a:avLst/>
          </a:prstGeom>
          <a:ln>
            <a:noFill/>
          </a:ln>
          <a:effectLst/>
        </p:spPr>
      </p:pic>
      <p:sp>
        <p:nvSpPr>
          <p:cNvPr id="3" name="Subtitle 2"/>
          <p:cNvSpPr>
            <a:spLocks noGrp="1"/>
          </p:cNvSpPr>
          <p:nvPr>
            <p:ph type="subTitle" idx="1"/>
          </p:nvPr>
        </p:nvSpPr>
        <p:spPr>
          <a:xfrm>
            <a:off x="1544441" y="4572000"/>
            <a:ext cx="5770759" cy="3553050"/>
          </a:xfrm>
        </p:spPr>
        <p:txBody>
          <a:bodyPr anchor="ctr">
            <a:noAutofit/>
          </a:bodyPr>
          <a:lstStyle/>
          <a:p>
            <a:r>
              <a:rPr lang="en-US" sz="1100" dirty="0">
                <a:solidFill>
                  <a:schemeClr val="bg1"/>
                </a:solidFill>
                <a:latin typeface="Lucida Sans" panose="020B0602030504020204" pitchFamily="34" charset="0"/>
              </a:rPr>
              <a:t>Immaculate Lowcountry home with lots of bells and whistles on Kiawah Island Golf Resort's Oak Point Golf Course with a beautiful lagoon view. This home is low maintenance and energy efficient with its cement fiber board siding, new roof, 2 new Trane high-efficiency HVAC systems, and new high-end stainless steel kitchen appliances featuring a clear door refrigerator that makes craft ice. And it's a short walk to the community pool, clubhouse, and tennis courts. </a:t>
            </a:r>
            <a:r>
              <a:rPr lang="en-US" sz="1100" dirty="0" err="1">
                <a:solidFill>
                  <a:schemeClr val="bg1"/>
                </a:solidFill>
                <a:latin typeface="Lucida Sans" panose="020B0602030504020204" pitchFamily="34" charset="0"/>
              </a:rPr>
              <a:t>Johnstowne</a:t>
            </a:r>
            <a:r>
              <a:rPr lang="en-US" sz="1100" dirty="0">
                <a:solidFill>
                  <a:schemeClr val="bg1"/>
                </a:solidFill>
                <a:latin typeface="Lucida Sans" panose="020B0602030504020204" pitchFamily="34" charset="0"/>
              </a:rPr>
              <a:t> Street has an old Charleston feel with its red stamped brick roadway and traditional styled architecture, and cooper accents from the gutters with pineapple rain chains, and pineapple newel post ornaments welcome you to this lovely abode. At night you set the mood with multicolor LED </a:t>
            </a:r>
            <a:r>
              <a:rPr lang="en-US" sz="1100" dirty="0" err="1">
                <a:solidFill>
                  <a:schemeClr val="bg1"/>
                </a:solidFill>
                <a:latin typeface="Lucida Sans" panose="020B0602030504020204" pitchFamily="34" charset="0"/>
              </a:rPr>
              <a:t>Wifi</a:t>
            </a:r>
            <a:r>
              <a:rPr lang="en-US" sz="1100" dirty="0">
                <a:solidFill>
                  <a:schemeClr val="bg1"/>
                </a:solidFill>
                <a:latin typeface="Lucida Sans" panose="020B0602030504020204" pitchFamily="34" charset="0"/>
              </a:rPr>
              <a:t> exterior lighting located under the railings. The yard lights light up the beautiful palm trees in the fully irrigated yard. The full front porch and the rear deck give you great options for your outdoor chill time. The exterior decking and railing on the front porch, the rear deck, and the privacy shutter are all beautiful </a:t>
            </a:r>
            <a:r>
              <a:rPr lang="en-US" sz="1100" dirty="0" err="1">
                <a:solidFill>
                  <a:schemeClr val="bg1"/>
                </a:solidFill>
                <a:latin typeface="Lucida Sans" panose="020B0602030504020204" pitchFamily="34" charset="0"/>
              </a:rPr>
              <a:t>Ipe</a:t>
            </a:r>
            <a:r>
              <a:rPr lang="en-US" sz="1100" dirty="0">
                <a:solidFill>
                  <a:schemeClr val="bg1"/>
                </a:solidFill>
                <a:latin typeface="Lucida Sans" panose="020B0602030504020204" pitchFamily="34" charset="0"/>
              </a:rPr>
              <a:t>, and stainless steel cables keep the view wide open.</a:t>
            </a:r>
          </a:p>
          <a:p>
            <a:endParaRPr lang="en-US" sz="1100" dirty="0">
              <a:solidFill>
                <a:schemeClr val="bg1"/>
              </a:solidFill>
              <a:latin typeface="Lucida Sans" panose="020B0602030504020204" pitchFamily="34" charset="0"/>
            </a:endParaRPr>
          </a:p>
          <a:p>
            <a:r>
              <a:rPr lang="en-US" sz="1100" i="1" dirty="0">
                <a:solidFill>
                  <a:schemeClr val="bg1"/>
                </a:solidFill>
                <a:latin typeface="Lucida Sans" panose="020B0602030504020204" pitchFamily="34" charset="0"/>
              </a:rPr>
              <a:t>There are too many details to list here…check out the listing to read more!</a:t>
            </a:r>
          </a:p>
          <a:p>
            <a:endParaRPr lang="en-US" sz="1100" dirty="0">
              <a:solidFill>
                <a:schemeClr val="bg1"/>
              </a:solidFill>
              <a:latin typeface="Lucida Sans" panose="020B0602030504020204" pitchFamily="34" charset="0"/>
            </a:endParaRPr>
          </a:p>
          <a:p>
            <a:r>
              <a:rPr lang="en-US" sz="1100" dirty="0">
                <a:solidFill>
                  <a:schemeClr val="bg1"/>
                </a:solidFill>
                <a:latin typeface="Lucida Sans" panose="020B0602030504020204" pitchFamily="34" charset="0"/>
              </a:rPr>
              <a:t>Take a virtual tour: https://my.matterport.com/show/?m=9SaZQ1nTD3n</a:t>
            </a:r>
          </a:p>
        </p:txBody>
      </p:sp>
      <p:sp>
        <p:nvSpPr>
          <p:cNvPr id="4" name="Rectangle 3"/>
          <p:cNvSpPr/>
          <p:nvPr/>
        </p:nvSpPr>
        <p:spPr>
          <a:xfrm>
            <a:off x="1544441" y="3810000"/>
            <a:ext cx="5770759" cy="735842"/>
          </a:xfrm>
          <a:prstGeom prst="rect">
            <a:avLst/>
          </a:prstGeom>
        </p:spPr>
        <p:txBody>
          <a:bodyPr wrap="square">
            <a:spAutoFit/>
          </a:bodyPr>
          <a:lstStyle/>
          <a:p>
            <a:pPr algn="ctr"/>
            <a:r>
              <a:rPr lang="en-US" sz="1636" b="1" dirty="0">
                <a:ln w="3175">
                  <a:noFill/>
                </a:ln>
                <a:solidFill>
                  <a:schemeClr val="bg1"/>
                </a:solidFill>
                <a:latin typeface="Lucida Sans" panose="020B0602030504020204" pitchFamily="34" charset="0"/>
              </a:rPr>
              <a:t>3257 </a:t>
            </a:r>
            <a:r>
              <a:rPr lang="en-US" sz="1636" b="1" dirty="0" err="1">
                <a:ln w="3175">
                  <a:noFill/>
                </a:ln>
                <a:solidFill>
                  <a:schemeClr val="bg1"/>
                </a:solidFill>
                <a:latin typeface="Lucida Sans" panose="020B0602030504020204" pitchFamily="34" charset="0"/>
              </a:rPr>
              <a:t>Johnstowne</a:t>
            </a:r>
            <a:r>
              <a:rPr lang="en-US" sz="1636" b="1" dirty="0">
                <a:ln w="3175">
                  <a:noFill/>
                </a:ln>
                <a:solidFill>
                  <a:schemeClr val="bg1"/>
                </a:solidFill>
                <a:latin typeface="Lucida Sans" panose="020B0602030504020204" pitchFamily="34" charset="0"/>
              </a:rPr>
              <a:t> Street</a:t>
            </a:r>
          </a:p>
          <a:p>
            <a:pPr algn="ctr"/>
            <a:r>
              <a:rPr lang="en-US" sz="1273" b="1" dirty="0">
                <a:ln w="3175">
                  <a:noFill/>
                </a:ln>
                <a:solidFill>
                  <a:schemeClr val="bg1"/>
                </a:solidFill>
                <a:latin typeface="Lucida Sans" panose="020B0602030504020204" pitchFamily="34" charset="0"/>
              </a:rPr>
              <a:t>Kiawah River Estates | Johns Island, SC 29455</a:t>
            </a:r>
          </a:p>
          <a:p>
            <a:pPr algn="ctr"/>
            <a:r>
              <a:rPr lang="en-US" sz="1273" b="1" dirty="0">
                <a:ln w="3175">
                  <a:noFill/>
                </a:ln>
                <a:solidFill>
                  <a:schemeClr val="bg1"/>
                </a:solidFill>
                <a:latin typeface="Lucida Sans" panose="020B0602030504020204" pitchFamily="34" charset="0"/>
              </a:rPr>
              <a:t>MLS# 20031812 | $555,900</a:t>
            </a:r>
            <a:endParaRPr lang="en-US" sz="1000" b="1" i="1" dirty="0">
              <a:ln w="3175">
                <a:noFill/>
              </a:ln>
              <a:solidFill>
                <a:schemeClr val="bg1"/>
              </a:solidFill>
              <a:latin typeface="Lucida Sans" panose="020B0602030504020204" pitchFamily="34" charset="0"/>
            </a:endParaRPr>
          </a:p>
        </p:txBody>
      </p:sp>
      <p:sp>
        <p:nvSpPr>
          <p:cNvPr id="30" name="Rectangle 29"/>
          <p:cNvSpPr/>
          <p:nvPr/>
        </p:nvSpPr>
        <p:spPr>
          <a:xfrm>
            <a:off x="1423992" y="8240748"/>
            <a:ext cx="4465055" cy="435184"/>
          </a:xfrm>
          <a:prstGeom prst="rect">
            <a:avLst/>
          </a:prstGeom>
        </p:spPr>
        <p:txBody>
          <a:bodyPr wrap="square">
            <a:spAutoFit/>
          </a:bodyPr>
          <a:lstStyle/>
          <a:p>
            <a:pPr algn="ctr"/>
            <a:r>
              <a:rPr lang="en-US" sz="1273" dirty="0">
                <a:solidFill>
                  <a:schemeClr val="bg1"/>
                </a:solidFill>
                <a:latin typeface="Lucida Sans" panose="020B0602030504020204" pitchFamily="34" charset="0"/>
              </a:rPr>
              <a:t>Lee Lindler</a:t>
            </a:r>
            <a:br>
              <a:rPr lang="en-US" sz="1273" dirty="0">
                <a:solidFill>
                  <a:schemeClr val="bg1"/>
                </a:solidFill>
                <a:latin typeface="Lucida Sans" panose="020B0602030504020204" pitchFamily="34" charset="0"/>
              </a:rPr>
            </a:br>
            <a:r>
              <a:rPr lang="en-US" sz="955" dirty="0">
                <a:solidFill>
                  <a:schemeClr val="bg1"/>
                </a:solidFill>
                <a:latin typeface="Lucida Sans" panose="020B0602030504020204" pitchFamily="34" charset="0"/>
              </a:rPr>
              <a:t>Cell (843) 637-0803 | lee@akersellis.com</a:t>
            </a:r>
          </a:p>
        </p:txBody>
      </p:sp>
      <p:sp>
        <p:nvSpPr>
          <p:cNvPr id="35" name="Rectangle 34"/>
          <p:cNvSpPr/>
          <p:nvPr/>
        </p:nvSpPr>
        <p:spPr>
          <a:xfrm>
            <a:off x="123611" y="8827888"/>
            <a:ext cx="7065815" cy="316112"/>
          </a:xfrm>
          <a:prstGeom prst="rect">
            <a:avLst/>
          </a:prstGeom>
        </p:spPr>
        <p:txBody>
          <a:bodyPr wrap="square" anchor="b">
            <a:spAutoFit/>
          </a:bodyPr>
          <a:lstStyle/>
          <a:p>
            <a:pPr algn="ctr"/>
            <a:r>
              <a:rPr lang="en-US" sz="727" dirty="0">
                <a:solidFill>
                  <a:schemeClr val="bg1"/>
                </a:solidFill>
                <a:latin typeface="Lucida Sans" panose="020B0602030504020204" pitchFamily="34" charset="0"/>
              </a:rPr>
              <a:t>Akers Ellis Real Estate LLC | 3730 Bohicket Road, Suite 5 | Johns Island, SC 29455</a:t>
            </a:r>
            <a:br>
              <a:rPr lang="en-US" sz="727" dirty="0">
                <a:solidFill>
                  <a:schemeClr val="bg1"/>
                </a:solidFill>
                <a:latin typeface="Lucida Sans" panose="020B0602030504020204" pitchFamily="34" charset="0"/>
              </a:rPr>
            </a:br>
            <a:r>
              <a:rPr lang="en-US" sz="727" dirty="0">
                <a:solidFill>
                  <a:schemeClr val="bg1"/>
                </a:solidFill>
                <a:latin typeface="Lucida Sans" panose="020B0602030504020204" pitchFamily="34" charset="0"/>
              </a:rPr>
              <a:t>akersellis.com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75644" y="8219119"/>
            <a:ext cx="817192" cy="845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7947" y="8419938"/>
            <a:ext cx="1245178" cy="444315"/>
          </a:xfrm>
          <a:prstGeom prst="rect">
            <a:avLst/>
          </a:prstGeom>
          <a:effectLst/>
        </p:spPr>
      </p:pic>
      <p:sp>
        <p:nvSpPr>
          <p:cNvPr id="2" name="Title 1"/>
          <p:cNvSpPr>
            <a:spLocks noGrp="1"/>
          </p:cNvSpPr>
          <p:nvPr>
            <p:ph type="ctrTitle"/>
          </p:nvPr>
        </p:nvSpPr>
        <p:spPr>
          <a:xfrm>
            <a:off x="1544441" y="0"/>
            <a:ext cx="5770759" cy="1035247"/>
          </a:xfrm>
          <a:effectLst/>
        </p:spPr>
        <p:txBody>
          <a:bodyPr anchor="t">
            <a:noAutofit/>
          </a:bodyPr>
          <a:lstStyle/>
          <a:p>
            <a:r>
              <a:rPr lang="en-US" sz="1909" i="1" dirty="0">
                <a:ln>
                  <a:solidFill>
                    <a:schemeClr val="bg2">
                      <a:lumMod val="25000"/>
                    </a:schemeClr>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Lagoon View Lowcountry Gem</a:t>
            </a:r>
            <a:endParaRPr lang="en-US" sz="1909" dirty="0">
              <a:ln>
                <a:solidFill>
                  <a:schemeClr val="bg2">
                    <a:lumMod val="25000"/>
                  </a:schemeClr>
                </a:solidFill>
              </a:ln>
              <a:solidFill>
                <a:schemeClr val="bg1"/>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rcRect/>
          <a:stretch/>
        </p:blipFill>
        <p:spPr>
          <a:xfrm>
            <a:off x="82637" y="952"/>
            <a:ext cx="1368742" cy="912495"/>
          </a:xfrm>
          <a:prstGeom prst="rect">
            <a:avLst/>
          </a:prstGeom>
        </p:spPr>
      </p:pic>
      <p:pic>
        <p:nvPicPr>
          <p:cNvPr id="6" name="Picture 5"/>
          <p:cNvPicPr>
            <a:picLocks/>
          </p:cNvPicPr>
          <p:nvPr/>
        </p:nvPicPr>
        <p:blipFill>
          <a:blip r:embed="rId8" cstate="print">
            <a:extLst>
              <a:ext uri="{28A0092B-C50C-407E-A947-70E740481C1C}">
                <a14:useLocalDpi xmlns:a14="http://schemas.microsoft.com/office/drawing/2010/main" val="0"/>
              </a:ext>
            </a:extLst>
          </a:blip>
          <a:srcRect/>
          <a:stretch/>
        </p:blipFill>
        <p:spPr>
          <a:xfrm>
            <a:off x="83113" y="3091549"/>
            <a:ext cx="1367790" cy="911860"/>
          </a:xfrm>
          <a:prstGeom prst="rect">
            <a:avLst/>
          </a:prstGeom>
        </p:spPr>
      </p:pic>
      <p:pic>
        <p:nvPicPr>
          <p:cNvPr id="7" name="Picture 6"/>
          <p:cNvPicPr>
            <a:picLocks/>
          </p:cNvPicPr>
          <p:nvPr/>
        </p:nvPicPr>
        <p:blipFill>
          <a:blip r:embed="rId9" cstate="print">
            <a:extLst>
              <a:ext uri="{28A0092B-C50C-407E-A947-70E740481C1C}">
                <a14:useLocalDpi xmlns:a14="http://schemas.microsoft.com/office/drawing/2010/main" val="0"/>
              </a:ext>
            </a:extLst>
          </a:blip>
          <a:srcRect/>
          <a:stretch/>
        </p:blipFill>
        <p:spPr>
          <a:xfrm>
            <a:off x="83113" y="4121642"/>
            <a:ext cx="1367790" cy="911860"/>
          </a:xfrm>
          <a:prstGeom prst="rect">
            <a:avLst/>
          </a:prstGeom>
        </p:spPr>
      </p:pic>
      <p:pic>
        <p:nvPicPr>
          <p:cNvPr id="8" name="Picture 7"/>
          <p:cNvPicPr>
            <a:picLocks/>
          </p:cNvPicPr>
          <p:nvPr/>
        </p:nvPicPr>
        <p:blipFill>
          <a:blip r:embed="rId10" cstate="print">
            <a:extLst>
              <a:ext uri="{28A0092B-C50C-407E-A947-70E740481C1C}">
                <a14:useLocalDpi xmlns:a14="http://schemas.microsoft.com/office/drawing/2010/main" val="0"/>
              </a:ext>
            </a:extLst>
          </a:blip>
          <a:srcRect/>
          <a:stretch/>
        </p:blipFill>
        <p:spPr>
          <a:xfrm>
            <a:off x="81208" y="7210651"/>
            <a:ext cx="1371600" cy="914400"/>
          </a:xfrm>
          <a:prstGeom prst="rect">
            <a:avLst/>
          </a:prstGeom>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rcRect/>
          <a:stretch/>
        </p:blipFill>
        <p:spPr>
          <a:xfrm>
            <a:off x="81208" y="1030093"/>
            <a:ext cx="1371600" cy="914400"/>
          </a:xfrm>
          <a:prstGeom prst="rect">
            <a:avLst/>
          </a:prstGeom>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rcRect/>
          <a:stretch/>
        </p:blipFill>
        <p:spPr>
          <a:xfrm>
            <a:off x="82160" y="5151100"/>
            <a:ext cx="1369695" cy="913130"/>
          </a:xfrm>
          <a:prstGeom prst="rect">
            <a:avLst/>
          </a:prstGeom>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rcRect/>
          <a:stretch/>
        </p:blipFill>
        <p:spPr>
          <a:xfrm>
            <a:off x="82160" y="2060821"/>
            <a:ext cx="1369695" cy="913130"/>
          </a:xfrm>
          <a:prstGeom prst="rect">
            <a:avLst/>
          </a:prstGeom>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rcRect/>
          <a:stretch/>
        </p:blipFill>
        <p:spPr>
          <a:xfrm>
            <a:off x="81208" y="6180558"/>
            <a:ext cx="1371600" cy="914400"/>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849</TotalTime>
  <Words>299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Lagoon View Lowcountry Gem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2020-12-01T21:18:01Z</dcterms:modified>
</cp:coreProperties>
</file>