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32B51"/>
    <a:srgbClr val="329F5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3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6134884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077431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2651221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90400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67227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1/16/2020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989957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909294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1/16/2020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151561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3767817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200279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8060849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1D8BD707-D9CF-40AE-B4C6-C98DA3205C09}" type="datetimeFigureOut">
              <a:rPr lang="en-US" smtClean="0"/>
              <a:pPr/>
              <a:t>1/16/2020</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07267451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4E0CFE29-825E-4073-B33D-6DFBA098F673}"/>
              </a:ext>
            </a:extLst>
          </p:cNvPr>
          <p:cNvSpPr/>
          <p:nvPr/>
        </p:nvSpPr>
        <p:spPr>
          <a:xfrm>
            <a:off x="8647012" y="1"/>
            <a:ext cx="1493851" cy="4844567"/>
          </a:xfrm>
          <a:prstGeom prst="rect">
            <a:avLst/>
          </a:prstGeom>
          <a:solidFill>
            <a:srgbClr val="329F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58D16A90-743F-4783-930C-A315DD94EBD7}"/>
              </a:ext>
            </a:extLst>
          </p:cNvPr>
          <p:cNvSpPr/>
          <p:nvPr/>
        </p:nvSpPr>
        <p:spPr>
          <a:xfrm>
            <a:off x="457198" y="4930152"/>
            <a:ext cx="7315202" cy="5128249"/>
          </a:xfrm>
          <a:prstGeom prst="rect">
            <a:avLst/>
          </a:prstGeom>
          <a:solidFill>
            <a:srgbClr val="132B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2229357" y="1160063"/>
            <a:ext cx="3770886" cy="2524443"/>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457201" y="9075883"/>
            <a:ext cx="7315198" cy="985839"/>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p:cNvSpPr>
            <a:spLocks noGrp="1"/>
          </p:cNvSpPr>
          <p:nvPr>
            <p:ph type="ctrTitle"/>
          </p:nvPr>
        </p:nvSpPr>
        <p:spPr>
          <a:xfrm>
            <a:off x="457200" y="3689065"/>
            <a:ext cx="7315200" cy="1155503"/>
          </a:xfrm>
        </p:spPr>
        <p:txBody>
          <a:bodyPr anchor="ctr">
            <a:noAutofit/>
            <a:scene3d>
              <a:camera prst="orthographicFront"/>
              <a:lightRig rig="soft" dir="t">
                <a:rot lat="0" lon="0" rev="17220000"/>
              </a:lightRig>
            </a:scene3d>
            <a:sp3d prstMaterial="softEdge"/>
          </a:bodyPr>
          <a:lstStyle/>
          <a:p>
            <a:r>
              <a:rPr lang="en-US" sz="2400" dirty="0">
                <a:ln w="10541" cmpd="sng">
                  <a:noFill/>
                  <a:prstDash val="solid"/>
                </a:ln>
                <a:solidFill>
                  <a:srgbClr val="132B51"/>
                </a:solidFill>
                <a:latin typeface="Century Gothic" panose="020B0502020202020204" pitchFamily="34" charset="0"/>
              </a:rPr>
              <a:t>325 Decatur Drive</a:t>
            </a:r>
            <a:br>
              <a:rPr lang="en-US" sz="2800" dirty="0">
                <a:ln w="10541" cmpd="sng">
                  <a:noFill/>
                  <a:prstDash val="solid"/>
                </a:ln>
                <a:solidFill>
                  <a:srgbClr val="132B51"/>
                </a:solidFill>
                <a:latin typeface="Century Gothic" panose="020B0502020202020204" pitchFamily="34" charset="0"/>
              </a:rPr>
            </a:br>
            <a:r>
              <a:rPr lang="en-US" sz="1800" dirty="0">
                <a:ln w="10541" cmpd="sng">
                  <a:noFill/>
                  <a:prstDash val="solid"/>
                </a:ln>
                <a:solidFill>
                  <a:srgbClr val="132B51"/>
                </a:solidFill>
                <a:latin typeface="Century Gothic" panose="020B0502020202020204" pitchFamily="34" charset="0"/>
              </a:rPr>
              <a:t>Cane Bay Plantation</a:t>
            </a:r>
            <a:br>
              <a:rPr lang="en-US" sz="1800" dirty="0">
                <a:ln w="10541" cmpd="sng">
                  <a:noFill/>
                  <a:prstDash val="solid"/>
                </a:ln>
                <a:solidFill>
                  <a:srgbClr val="132B51"/>
                </a:solidFill>
                <a:latin typeface="Century Gothic" panose="020B0502020202020204" pitchFamily="34" charset="0"/>
              </a:rPr>
            </a:br>
            <a:r>
              <a:rPr lang="en-US" sz="1800" dirty="0">
                <a:ln w="10541" cmpd="sng">
                  <a:noFill/>
                  <a:prstDash val="solid"/>
                </a:ln>
                <a:solidFill>
                  <a:srgbClr val="132B51"/>
                </a:solidFill>
                <a:latin typeface="Century Gothic" panose="020B0502020202020204" pitchFamily="34" charset="0"/>
              </a:rPr>
              <a:t>Summerville, SC 29486</a:t>
            </a:r>
            <a:br>
              <a:rPr lang="en-US" sz="1800" dirty="0">
                <a:ln w="10541" cmpd="sng">
                  <a:noFill/>
                  <a:prstDash val="solid"/>
                </a:ln>
                <a:solidFill>
                  <a:srgbClr val="132B51"/>
                </a:solidFill>
                <a:latin typeface="Century Gothic" panose="020B0502020202020204" pitchFamily="34" charset="0"/>
              </a:rPr>
            </a:br>
            <a:r>
              <a:rPr lang="en-US" sz="1800" dirty="0">
                <a:ln w="10541" cmpd="sng">
                  <a:noFill/>
                  <a:prstDash val="solid"/>
                </a:ln>
                <a:solidFill>
                  <a:srgbClr val="132B51"/>
                </a:solidFill>
                <a:latin typeface="Century Gothic" panose="020B0502020202020204" pitchFamily="34" charset="0"/>
              </a:rPr>
              <a:t>MLS# 19021061 | $319,500</a:t>
            </a:r>
            <a:endParaRPr lang="en-US" sz="1600" dirty="0">
              <a:ln w="10541" cmpd="sng">
                <a:noFill/>
                <a:prstDash val="solid"/>
              </a:ln>
              <a:solidFill>
                <a:srgbClr val="132B51"/>
              </a:solidFill>
              <a:latin typeface="Century Gothic" panose="020B0502020202020204" pitchFamily="34" charset="0"/>
            </a:endParaRPr>
          </a:p>
        </p:txBody>
      </p:sp>
      <p:sp>
        <p:nvSpPr>
          <p:cNvPr id="3" name="Subtitle 2"/>
          <p:cNvSpPr>
            <a:spLocks noGrp="1"/>
          </p:cNvSpPr>
          <p:nvPr>
            <p:ph type="subTitle" idx="1"/>
          </p:nvPr>
        </p:nvSpPr>
        <p:spPr>
          <a:xfrm>
            <a:off x="457198" y="4983252"/>
            <a:ext cx="7315198" cy="3932149"/>
          </a:xfrm>
        </p:spPr>
        <p:txBody>
          <a:bodyPr anchor="ctr">
            <a:noAutofit/>
          </a:bodyPr>
          <a:lstStyle/>
          <a:p>
            <a:r>
              <a:rPr lang="en-US" sz="1200" dirty="0">
                <a:solidFill>
                  <a:schemeClr val="bg1"/>
                </a:solidFill>
                <a:latin typeface="Century Gothic" panose="020B0502020202020204" pitchFamily="34" charset="0"/>
              </a:rPr>
              <a:t>MOVE-IN READY newer construction only five years old and still under warranty! This tree-lined homesite is one of a kind in Cane Bay. This type of privacy is hard to find in the community, and the home has every upgrade one could dream of. The grand foyer sets the tone and includes extensive hardwood flooring as well as trim detail: crown molding, chair rail and picture frame molding. The great room is perfect for entertaining and enjoying with family. The kitchen is upgraded throughout and includes upgraded cabinets with crown molding and hardware, gourmet stainless steel appliances with a five-burner gas cooktop, wall oven, microwave and dishwasher. The raised </a:t>
            </a:r>
            <a:r>
              <a:rPr lang="en-US" sz="1200" dirty="0" err="1">
                <a:solidFill>
                  <a:schemeClr val="bg1"/>
                </a:solidFill>
                <a:latin typeface="Century Gothic" panose="020B0502020202020204" pitchFamily="34" charset="0"/>
              </a:rPr>
              <a:t>bartop</a:t>
            </a:r>
            <a:r>
              <a:rPr lang="en-US" sz="1200" dirty="0">
                <a:solidFill>
                  <a:schemeClr val="bg1"/>
                </a:solidFill>
                <a:latin typeface="Century Gothic" panose="020B0502020202020204" pitchFamily="34" charset="0"/>
              </a:rPr>
              <a:t> also has pendant lighting in addition to the recessed can lighting in the kitchen. The dining area is quite spacious and open to the family room, as well as the home office, all of which have gleaming hardwood flooring and lovely crown molding. The first floor master suite has a tray ceiling with crown molding, deluxe master bath with double sinks and raised vanity with granite counter tops, 5' custom tiled shower with a seat and dual showerheads including rainfall head, separate water closet, two linen closets and an enormous walk-in closet. You will also find two other bedrooms, a full bathroom with double sinks and a walk-in linen closet, laundry room (with upper and lower cabinets plus a laundry sink) and mud area on the first floor. Upstairs, there's a huge loft, the fourth bedroom, another full bathroom and plenty of closet space. The views are stunning from the screen porch and the patio where there's a gas connection for your grill! The THREE car garage is perfect for extra storage, a workshop, mancave etc. The benches and upper organizational racks will be left for the new owners to enjoy. There is also a sink in the garage. Cane Bay's amenities are unrivaled, and the community is self contained with top rated schools, shopping, restaurants, grocery store, medical facilities and more. TAKE ADVANTAGE OF TODAY'S RATES - DON'T WAIT TO BUILD!</a:t>
            </a:r>
          </a:p>
        </p:txBody>
      </p:sp>
      <p:sp>
        <p:nvSpPr>
          <p:cNvPr id="23" name="Rectangle 22"/>
          <p:cNvSpPr/>
          <p:nvPr/>
        </p:nvSpPr>
        <p:spPr>
          <a:xfrm>
            <a:off x="1296669" y="112694"/>
            <a:ext cx="5636262" cy="1384995"/>
          </a:xfrm>
          <a:prstGeom prst="rect">
            <a:avLst/>
          </a:prstGeom>
          <a:noFill/>
        </p:spPr>
        <p:txBody>
          <a:bodyPr wrap="square">
            <a:spAutoFit/>
          </a:bodyPr>
          <a:lstStyle/>
          <a:p>
            <a:pPr algn="ctr"/>
            <a:r>
              <a:rPr lang="en-US" sz="2800" b="1" dirty="0">
                <a:ln w="3175">
                  <a:noFill/>
                </a:ln>
                <a:solidFill>
                  <a:srgbClr val="132B51"/>
                </a:solidFill>
                <a:latin typeface="Century Gothic" panose="020B0502020202020204" pitchFamily="34" charset="0"/>
              </a:rPr>
              <a:t>Open House Jan 18</a:t>
            </a:r>
            <a:r>
              <a:rPr lang="en-US" sz="2800" b="1" baseline="30000" dirty="0">
                <a:ln w="3175">
                  <a:noFill/>
                </a:ln>
                <a:solidFill>
                  <a:srgbClr val="132B51"/>
                </a:solidFill>
                <a:latin typeface="Century Gothic" panose="020B0502020202020204" pitchFamily="34" charset="0"/>
              </a:rPr>
              <a:t>th</a:t>
            </a:r>
            <a:r>
              <a:rPr lang="en-US" sz="2800" b="1" dirty="0">
                <a:ln w="3175">
                  <a:noFill/>
                </a:ln>
                <a:solidFill>
                  <a:srgbClr val="132B51"/>
                </a:solidFill>
                <a:latin typeface="Century Gothic" panose="020B0502020202020204" pitchFamily="34" charset="0"/>
              </a:rPr>
              <a:t> </a:t>
            </a:r>
          </a:p>
          <a:p>
            <a:pPr algn="ctr"/>
            <a:r>
              <a:rPr lang="en-US" sz="2800" b="1" dirty="0">
                <a:ln w="3175">
                  <a:noFill/>
                </a:ln>
                <a:solidFill>
                  <a:srgbClr val="132B51"/>
                </a:solidFill>
                <a:latin typeface="Century Gothic" panose="020B0502020202020204" pitchFamily="34" charset="0"/>
              </a:rPr>
              <a:t>10:00a-12:00p</a:t>
            </a:r>
          </a:p>
          <a:p>
            <a:pPr algn="ctr"/>
            <a:endParaRPr lang="en-US" sz="2800" b="1" dirty="0">
              <a:ln w="3175">
                <a:noFill/>
              </a:ln>
              <a:solidFill>
                <a:srgbClr val="132B51"/>
              </a:solidFill>
              <a:latin typeface="Century Gothic" panose="020B0502020202020204" pitchFamily="34" charset="0"/>
            </a:endParaRPr>
          </a:p>
        </p:txBody>
      </p:sp>
      <p:pic>
        <p:nvPicPr>
          <p:cNvPr id="22" name="Picture 2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372600" y="9249921"/>
            <a:ext cx="850392" cy="425903"/>
          </a:xfrm>
          <a:prstGeom prst="rect">
            <a:avLst/>
          </a:prstGeom>
        </p:spPr>
      </p:pic>
      <p:sp>
        <p:nvSpPr>
          <p:cNvPr id="16" name="Rectangle 15"/>
          <p:cNvSpPr/>
          <p:nvPr/>
        </p:nvSpPr>
        <p:spPr>
          <a:xfrm>
            <a:off x="8458200" y="7970925"/>
            <a:ext cx="3023377" cy="707886"/>
          </a:xfrm>
          <a:prstGeom prst="rect">
            <a:avLst/>
          </a:prstGeom>
        </p:spPr>
        <p:txBody>
          <a:bodyPr wrap="square">
            <a:spAutoFit/>
          </a:bodyPr>
          <a:lstStyle/>
          <a:p>
            <a:pPr algn="r"/>
            <a:r>
              <a:rPr lang="en-US" sz="1600" dirty="0">
                <a:solidFill>
                  <a:srgbClr val="00325C"/>
                </a:solidFill>
                <a:latin typeface="Century Gothic" panose="020B0502020202020204" pitchFamily="34" charset="0"/>
              </a:rPr>
              <a:t>Beth Moore</a:t>
            </a:r>
          </a:p>
          <a:p>
            <a:pPr algn="r"/>
            <a:r>
              <a:rPr lang="pt-BR" sz="1200" dirty="0">
                <a:solidFill>
                  <a:srgbClr val="00325C"/>
                </a:solidFill>
                <a:latin typeface="Century Gothic" panose="020B0502020202020204" pitchFamily="34" charset="0"/>
              </a:rPr>
              <a:t>M (843) 532-4892</a:t>
            </a:r>
          </a:p>
          <a:p>
            <a:pPr algn="r"/>
            <a:r>
              <a:rPr lang="pt-BR" sz="1200" dirty="0">
                <a:solidFill>
                  <a:srgbClr val="00325C"/>
                </a:solidFill>
                <a:latin typeface="Century Gothic" panose="020B0502020202020204" pitchFamily="34" charset="0"/>
              </a:rPr>
              <a:t>bmoore@carolinaone.com</a:t>
            </a:r>
            <a:endParaRPr lang="en-US" sz="1050" dirty="0">
              <a:solidFill>
                <a:srgbClr val="00325C"/>
              </a:solidFill>
              <a:latin typeface="Century Gothic" panose="020B0502020202020204" pitchFamily="34" charset="0"/>
            </a:endParaRPr>
          </a:p>
        </p:txBody>
      </p:sp>
      <p:pic>
        <p:nvPicPr>
          <p:cNvPr id="24" name="Picture 23"/>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546875" y="2500404"/>
            <a:ext cx="1548682" cy="1036775"/>
          </a:xfrm>
          <a:prstGeom prst="rect">
            <a:avLst/>
          </a:prstGeom>
          <a:ln>
            <a:noFill/>
          </a:ln>
          <a:effectLst/>
        </p:spPr>
      </p:pic>
      <p:pic>
        <p:nvPicPr>
          <p:cNvPr id="27" name="Picture 26"/>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128089" y="2497502"/>
            <a:ext cx="1560574" cy="1036775"/>
          </a:xfrm>
          <a:prstGeom prst="rect">
            <a:avLst/>
          </a:prstGeom>
          <a:ln>
            <a:noFill/>
          </a:ln>
          <a:effectLst/>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546876" y="1311743"/>
            <a:ext cx="1548682" cy="1036775"/>
          </a:xfrm>
          <a:prstGeom prst="rect">
            <a:avLst/>
          </a:prstGeom>
          <a:ln>
            <a:noFill/>
          </a:ln>
          <a:effectLst/>
        </p:spPr>
      </p:pic>
      <p:pic>
        <p:nvPicPr>
          <p:cNvPr id="25" name="Picture 24"/>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546875" y="125242"/>
            <a:ext cx="1548682" cy="1032454"/>
          </a:xfrm>
          <a:prstGeom prst="rect">
            <a:avLst/>
          </a:prstGeom>
          <a:ln>
            <a:noFill/>
          </a:ln>
          <a:effectLst/>
        </p:spPr>
      </p:pic>
      <p:pic>
        <p:nvPicPr>
          <p:cNvPr id="26" name="Picture 25"/>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6128089" y="123082"/>
            <a:ext cx="1560575" cy="1036775"/>
          </a:xfrm>
          <a:prstGeom prst="rect">
            <a:avLst/>
          </a:prstGeom>
          <a:ln>
            <a:noFill/>
          </a:ln>
          <a:effectLst/>
        </p:spPr>
      </p:pic>
      <p:pic>
        <p:nvPicPr>
          <p:cNvPr id="28" name="Picture 27"/>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128089" y="3684711"/>
            <a:ext cx="1560575" cy="1036775"/>
          </a:xfrm>
          <a:prstGeom prst="rect">
            <a:avLst/>
          </a:prstGeom>
          <a:ln>
            <a:noFill/>
          </a:ln>
          <a:effectLst/>
        </p:spPr>
      </p:pic>
      <p:pic>
        <p:nvPicPr>
          <p:cNvPr id="29" name="Picture 28"/>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546874" y="3686891"/>
            <a:ext cx="1548673" cy="1036769"/>
          </a:xfrm>
          <a:prstGeom prst="rect">
            <a:avLst/>
          </a:prstGeom>
          <a:ln>
            <a:noFill/>
          </a:ln>
          <a:effectLst/>
        </p:spPr>
      </p:pic>
      <p:pic>
        <p:nvPicPr>
          <p:cNvPr id="30" name="Picture 29"/>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6134035" y="1310292"/>
            <a:ext cx="1548682" cy="1036775"/>
          </a:xfrm>
          <a:prstGeom prst="rect">
            <a:avLst/>
          </a:prstGeom>
          <a:ln>
            <a:noFill/>
          </a:ln>
          <a:effectLst/>
        </p:spPr>
      </p:pic>
      <p:sp>
        <p:nvSpPr>
          <p:cNvPr id="17" name="Rectangle 16"/>
          <p:cNvSpPr/>
          <p:nvPr/>
        </p:nvSpPr>
        <p:spPr>
          <a:xfrm>
            <a:off x="2028893" y="9189820"/>
            <a:ext cx="3968496" cy="646331"/>
          </a:xfrm>
          <a:prstGeom prst="rect">
            <a:avLst/>
          </a:prstGeom>
          <a:ln>
            <a:noFill/>
          </a:ln>
        </p:spPr>
        <p:txBody>
          <a:bodyPr wrap="square">
            <a:spAutoFit/>
          </a:bodyPr>
          <a:lstStyle/>
          <a:p>
            <a:pPr algn="ctr"/>
            <a:r>
              <a:rPr lang="en-US" sz="1600" b="1" dirty="0">
                <a:solidFill>
                  <a:schemeClr val="bg1"/>
                </a:solidFill>
                <a:latin typeface="Century Gothic" panose="020B0502020202020204" pitchFamily="34" charset="0"/>
              </a:rPr>
              <a:t>Meg H. Kandik</a:t>
            </a:r>
          </a:p>
          <a:p>
            <a:pPr algn="ctr"/>
            <a:r>
              <a:rPr lang="pt-BR" sz="1000" b="1" dirty="0">
                <a:solidFill>
                  <a:schemeClr val="bg1"/>
                </a:solidFill>
                <a:latin typeface="Century Gothic" panose="020B0502020202020204" pitchFamily="34" charset="0"/>
              </a:rPr>
              <a:t>M (843) 814-5137 | O (843) 603-4659</a:t>
            </a:r>
          </a:p>
          <a:p>
            <a:pPr algn="ctr"/>
            <a:r>
              <a:rPr lang="pt-BR" sz="1000" b="1" dirty="0">
                <a:solidFill>
                  <a:schemeClr val="bg1"/>
                </a:solidFill>
                <a:latin typeface="Century Gothic" panose="020B0502020202020204" pitchFamily="34" charset="0"/>
              </a:rPr>
              <a:t>Meg@HolyCityRE.com | </a:t>
            </a:r>
            <a:r>
              <a:rPr lang="en-US" sz="1000" b="1" dirty="0">
                <a:solidFill>
                  <a:schemeClr val="bg1"/>
                </a:solidFill>
                <a:latin typeface="Century Gothic" panose="020B0502020202020204" pitchFamily="34" charset="0"/>
              </a:rPr>
              <a:t>www.holycityre.com </a:t>
            </a:r>
          </a:p>
        </p:txBody>
      </p:sp>
      <p:sp>
        <p:nvSpPr>
          <p:cNvPr id="18" name="Rectangle 17"/>
          <p:cNvSpPr/>
          <p:nvPr/>
        </p:nvSpPr>
        <p:spPr>
          <a:xfrm>
            <a:off x="2030633" y="9772650"/>
            <a:ext cx="3967078" cy="215444"/>
          </a:xfrm>
          <a:prstGeom prst="rect">
            <a:avLst/>
          </a:prstGeom>
          <a:ln>
            <a:noFill/>
          </a:ln>
        </p:spPr>
        <p:txBody>
          <a:bodyPr wrap="square" anchor="ctr">
            <a:spAutoFit/>
          </a:bodyPr>
          <a:lstStyle/>
          <a:p>
            <a:pPr algn="ctr"/>
            <a:r>
              <a:rPr lang="en-US" sz="800" b="1" dirty="0">
                <a:solidFill>
                  <a:schemeClr val="bg1"/>
                </a:solidFill>
                <a:latin typeface="Century Gothic" panose="020B0502020202020204" pitchFamily="34" charset="0"/>
              </a:rPr>
              <a:t>Bennett Construction &amp; Realty </a:t>
            </a:r>
            <a:r>
              <a:rPr lang="en-US" sz="800" b="1">
                <a:solidFill>
                  <a:schemeClr val="bg1"/>
                </a:solidFill>
                <a:latin typeface="Century Gothic" panose="020B0502020202020204" pitchFamily="34" charset="0"/>
              </a:rPr>
              <a:t>| 792 Folly Rd | </a:t>
            </a:r>
            <a:r>
              <a:rPr lang="en-US" sz="800" b="1" dirty="0">
                <a:solidFill>
                  <a:schemeClr val="bg1"/>
                </a:solidFill>
                <a:latin typeface="Century Gothic" panose="020B0502020202020204" pitchFamily="34" charset="0"/>
              </a:rPr>
              <a:t>Charleston, SC 29412</a:t>
            </a:r>
            <a:endParaRPr lang="en-US" sz="600" b="1" dirty="0">
              <a:solidFill>
                <a:schemeClr val="bg1"/>
              </a:solidFill>
              <a:latin typeface="Century Gothic" panose="020B0502020202020204" pitchFamily="34" charset="0"/>
            </a:endParaRPr>
          </a:p>
        </p:txBody>
      </p:sp>
      <p:pic>
        <p:nvPicPr>
          <p:cNvPr id="20" name="Picture 19"/>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5997390" y="9176084"/>
            <a:ext cx="806823" cy="822960"/>
          </a:xfrm>
          <a:prstGeom prst="rect">
            <a:avLst/>
          </a:prstGeom>
          <a:ln w="12700">
            <a:noFill/>
          </a:ln>
          <a:effectLst/>
        </p:spPr>
      </p:pic>
      <p:pic>
        <p:nvPicPr>
          <p:cNvPr id="31" name="Picture 30"/>
          <p:cNvPicPr>
            <a:picLocks noChangeAspect="1"/>
          </p:cNvPicPr>
          <p:nvPr/>
        </p:nvPicPr>
        <p:blipFill rotWithShape="1">
          <a:blip r:embed="rId13">
            <a:extLst>
              <a:ext uri="{28A0092B-C50C-407E-A947-70E740481C1C}">
                <a14:useLocalDpi xmlns:a14="http://schemas.microsoft.com/office/drawing/2010/main" val="0"/>
              </a:ext>
            </a:extLst>
          </a:blip>
          <a:srcRect b="25998"/>
          <a:stretch/>
        </p:blipFill>
        <p:spPr>
          <a:xfrm>
            <a:off x="1425389" y="9176084"/>
            <a:ext cx="804672" cy="812010"/>
          </a:xfrm>
          <a:prstGeom prst="flowChartConnector">
            <a:avLst/>
          </a:prstGeom>
          <a:ln w="63500" cap="rnd">
            <a:no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33" name="Picture 32">
            <a:extLst>
              <a:ext uri="{FF2B5EF4-FFF2-40B4-BE49-F238E27FC236}">
                <a16:creationId xmlns:a16="http://schemas.microsoft.com/office/drawing/2014/main" id="{CE57DE00-C3F1-48F2-97FC-99CE5EC5A7E6}"/>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0896600" y="615170"/>
            <a:ext cx="1560574" cy="1044735"/>
          </a:xfrm>
          <a:prstGeom prst="ellipse">
            <a:avLst/>
          </a:prstGeom>
          <a:ln w="3175" cap="rnd">
            <a:solidFill>
              <a:srgbClr val="329F58"/>
            </a:solidFill>
          </a:ln>
          <a:effectLst/>
          <a:scene3d>
            <a:camera prst="orthographicFront"/>
            <a:lightRig rig="contrasting" dir="t">
              <a:rot lat="0" lon="0" rev="3000000"/>
            </a:lightRig>
          </a:scene3d>
          <a:sp3d contourW="7620">
            <a:bevelT w="95250" h="31750"/>
            <a:contourClr>
              <a:srgbClr val="333333"/>
            </a:contourClr>
          </a:sp3d>
        </p:spPr>
      </p:pic>
      <p:sp>
        <p:nvSpPr>
          <p:cNvPr id="5" name="Diagonal Stripe 4"/>
          <p:cNvSpPr/>
          <p:nvPr/>
        </p:nvSpPr>
        <p:spPr>
          <a:xfrm>
            <a:off x="-2750306" y="1398012"/>
            <a:ext cx="1827110" cy="1828800"/>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solidFill>
                  <a:schemeClr val="bg1"/>
                </a:solidFill>
              </a:ln>
              <a:solidFill>
                <a:schemeClr val="bg1"/>
              </a:solidFill>
            </a:endParaRPr>
          </a:p>
        </p:txBody>
      </p:sp>
      <p:sp>
        <p:nvSpPr>
          <p:cNvPr id="6" name="TextBox 5"/>
          <p:cNvSpPr txBox="1"/>
          <p:nvPr/>
        </p:nvSpPr>
        <p:spPr>
          <a:xfrm rot="18884126">
            <a:off x="-3009198" y="1742870"/>
            <a:ext cx="1924309" cy="646331"/>
          </a:xfrm>
          <a:prstGeom prst="rect">
            <a:avLst/>
          </a:prstGeom>
          <a:noFill/>
        </p:spPr>
        <p:txBody>
          <a:bodyPr wrap="none" rtlCol="0">
            <a:spAutoFit/>
          </a:bodyPr>
          <a:lstStyle/>
          <a:p>
            <a:pPr algn="ctr"/>
            <a:r>
              <a:rPr lang="en-US" b="1" i="1" dirty="0">
                <a:solidFill>
                  <a:schemeClr val="bg1"/>
                </a:solidFill>
                <a:effectLst>
                  <a:outerShdw blurRad="38100" dist="38100" dir="2700000" algn="tl">
                    <a:srgbClr val="000000">
                      <a:alpha val="43137"/>
                    </a:srgbClr>
                  </a:outerShdw>
                </a:effectLst>
                <a:latin typeface="Trebuchet MS" panose="020B0603020202020204" pitchFamily="34" charset="0"/>
              </a:rPr>
              <a:t>$100 GIFT</a:t>
            </a:r>
          </a:p>
          <a:p>
            <a:pPr algn="ctr"/>
            <a:r>
              <a:rPr lang="en-US" b="1" i="1" dirty="0">
                <a:solidFill>
                  <a:schemeClr val="bg1"/>
                </a:solidFill>
                <a:effectLst>
                  <a:outerShdw blurRad="38100" dist="38100" dir="2700000" algn="tl">
                    <a:srgbClr val="000000">
                      <a:alpha val="43137"/>
                    </a:srgbClr>
                  </a:outerShdw>
                </a:effectLst>
                <a:latin typeface="Trebuchet MS" panose="020B0603020202020204" pitchFamily="34" charset="0"/>
              </a:rPr>
              <a:t>CARD DRAWING*</a:t>
            </a:r>
          </a:p>
        </p:txBody>
      </p:sp>
    </p:spTree>
    <p:extLst>
      <p:ext uri="{BB962C8B-B14F-4D97-AF65-F5344CB8AC3E}">
        <p14:creationId xmlns:p14="http://schemas.microsoft.com/office/powerpoint/2010/main" val="412795034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617</TotalTime>
  <Words>467</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Century Gothic</vt:lpstr>
      <vt:lpstr>Trebuchet MS</vt:lpstr>
      <vt:lpstr>Office Theme</vt:lpstr>
      <vt:lpstr>325 Decatur Drive Cane Bay Plantation Summerville, SC 29486 MLS# 19021061 | $319,500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103</cp:revision>
  <dcterms:created xsi:type="dcterms:W3CDTF">2006-08-16T00:00:00Z</dcterms:created>
  <dcterms:modified xsi:type="dcterms:W3CDTF">2020-01-16T20:59:04Z</dcterms:modified>
</cp:coreProperties>
</file>