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500"/>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500"/>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4/8/2020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3" Type="http://schemas.openxmlformats.org/officeDocument/2006/relationships/hyperlink" Target="mailto:paige@mattoneillteam.com"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ben@mattoneillteam.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4424"/>
          <a:stretch/>
        </p:blipFill>
        <p:spPr bwMode="auto">
          <a:xfrm>
            <a:off x="0" y="-24505"/>
            <a:ext cx="8229600" cy="469503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9" name="Rectangle 28">
            <a:extLst>
              <a:ext uri="{FF2B5EF4-FFF2-40B4-BE49-F238E27FC236}">
                <a16:creationId xmlns:a16="http://schemas.microsoft.com/office/drawing/2014/main" id="{CF96460F-AB17-4552-A5E4-F2AB2ACBD4BB}"/>
              </a:ext>
            </a:extLst>
          </p:cNvPr>
          <p:cNvSpPr/>
          <p:nvPr/>
        </p:nvSpPr>
        <p:spPr>
          <a:xfrm rot="10800000">
            <a:off x="1061357" y="0"/>
            <a:ext cx="6106886" cy="658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14" dirty="0">
              <a:solidFill>
                <a:schemeClr val="bg2">
                  <a:lumMod val="50000"/>
                </a:schemeClr>
              </a:solidFill>
              <a:latin typeface="Palatino Linotype" panose="02040502050505030304" pitchFamily="18" charset="0"/>
            </a:endParaRPr>
          </a:p>
        </p:txBody>
      </p:sp>
      <p:sp>
        <p:nvSpPr>
          <p:cNvPr id="4" name="Rectangle 3"/>
          <p:cNvSpPr/>
          <p:nvPr/>
        </p:nvSpPr>
        <p:spPr>
          <a:xfrm>
            <a:off x="0" y="3756133"/>
            <a:ext cx="8229600" cy="9144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800" dirty="0">
                <a:solidFill>
                  <a:schemeClr val="bg2">
                    <a:lumMod val="50000"/>
                  </a:schemeClr>
                </a:solidFill>
                <a:latin typeface="Palatino Linotype" panose="02040502050505030304" pitchFamily="18" charset="0"/>
              </a:rPr>
              <a:t>3267 John Bartram Place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Park West ~ Mount Pleasant, SC 29466 ~ MLS# 20009566 ~ $415,000</a:t>
            </a:r>
          </a:p>
        </p:txBody>
      </p:sp>
      <p:sp>
        <p:nvSpPr>
          <p:cNvPr id="5" name="Rectangle 4"/>
          <p:cNvSpPr/>
          <p:nvPr/>
        </p:nvSpPr>
        <p:spPr>
          <a:xfrm>
            <a:off x="1061357" y="-419100"/>
            <a:ext cx="6106886" cy="394595"/>
          </a:xfrm>
          <a:prstGeom prst="rect">
            <a:avLst/>
          </a:prstGeom>
        </p:spPr>
        <p:txBody>
          <a:bodyPr wrap="square">
            <a:spAutoFit/>
          </a:bodyPr>
          <a:lstStyle/>
          <a:p>
            <a:pPr algn="ctr"/>
            <a:r>
              <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1964"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692207" y="1391851"/>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238126" y="9543408"/>
            <a:ext cx="3427639"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110250" y="96188"/>
            <a:ext cx="7966950" cy="479234"/>
          </a:xfrm>
          <a:prstGeom prst="rect">
            <a:avLst/>
          </a:prstGeom>
        </p:spPr>
        <p:txBody>
          <a:bodyPr wrap="square">
            <a:spAutoFit/>
          </a:bodyPr>
          <a:lstStyle/>
          <a:p>
            <a:r>
              <a:rPr lang="en-US" sz="2514" b="1" i="1" dirty="0">
                <a:ln w="3175">
                  <a:noFill/>
                </a:ln>
                <a:solidFill>
                  <a:schemeClr val="bg1"/>
                </a:solidFill>
                <a:latin typeface="Palatino Linotype" panose="02040502050505030304" pitchFamily="18" charset="0"/>
                <a:cs typeface="Times New Roman" panose="02020603050405020304" pitchFamily="18" charset="0"/>
              </a:rPr>
              <a:t>Recently Updated One Story Living</a:t>
            </a:r>
          </a:p>
        </p:txBody>
      </p:sp>
      <p:sp>
        <p:nvSpPr>
          <p:cNvPr id="8" name="Rectangle 7"/>
          <p:cNvSpPr/>
          <p:nvPr/>
        </p:nvSpPr>
        <p:spPr>
          <a:xfrm>
            <a:off x="110250" y="5952039"/>
            <a:ext cx="8005859" cy="2292935"/>
          </a:xfrm>
          <a:prstGeom prst="rect">
            <a:avLst/>
          </a:prstGeom>
        </p:spPr>
        <p:txBody>
          <a:bodyPr wrap="square" numCol="1" anchor="ctr">
            <a:spAutoFit/>
          </a:bodyPr>
          <a:lstStyle/>
          <a:p>
            <a:pPr algn="ctr"/>
            <a:r>
              <a:rPr lang="en-US" sz="1100" dirty="0">
                <a:solidFill>
                  <a:schemeClr val="bg2">
                    <a:lumMod val="25000"/>
                  </a:schemeClr>
                </a:solidFill>
                <a:latin typeface="Palatino Linotype" panose="02040502050505030304" pitchFamily="18" charset="0"/>
                <a:cs typeface="Times New Roman" panose="02020603050405020304" pitchFamily="18" charset="0"/>
              </a:rPr>
              <a:t>One story living at it's finest! This charming home located in the </a:t>
            </a:r>
            <a:r>
              <a:rPr lang="en-US" sz="1100" dirty="0" err="1">
                <a:solidFill>
                  <a:schemeClr val="bg2">
                    <a:lumMod val="25000"/>
                  </a:schemeClr>
                </a:solidFill>
                <a:latin typeface="Palatino Linotype" panose="02040502050505030304" pitchFamily="18" charset="0"/>
                <a:cs typeface="Times New Roman" panose="02020603050405020304" pitchFamily="18" charset="0"/>
              </a:rPr>
              <a:t>Foxmoor</a:t>
            </a:r>
            <a:r>
              <a:rPr lang="en-US" sz="1100" dirty="0">
                <a:solidFill>
                  <a:schemeClr val="bg2">
                    <a:lumMod val="25000"/>
                  </a:schemeClr>
                </a:solidFill>
                <a:latin typeface="Palatino Linotype" panose="02040502050505030304" pitchFamily="18" charset="0"/>
                <a:cs typeface="Times New Roman" panose="02020603050405020304" pitchFamily="18" charset="0"/>
              </a:rPr>
              <a:t> neighborhood in Park West, is a short drive from historic downtown Charleston, the beaches and the airport. Recently updated, this home is perfect for buyers who are looking for easy living. The open floor plan features a coastal kitchen with stainless appliances, an eat-in area, a separate dining room and counter seating. The large family room with fireplace is perfect for entertaining. The first floor master bedroom has shiplap detail, a large walk-in closet with custom built-ins, and a barn door into the master bath. Owner's bath has dual vanities, shower and tub. In addition to the 3 bedrooms, there is a 4th room that would be ideal for a home office, playroom, den or home gym. This home is full of natural light and features heart of pine flooring throughout the main living areas. The fenced-in backyard features a large patio area, perfect for grilling and year round enjoyment. Recent updates to the home include: new appliances, granite countertops and tile backsplash in kitchen, new HVAC and water heater, new light fixtures, garage door openers/key pad, smart home technology (Nest thermostat and Ring doorbell) and new paint throughout the entire home. Convenient to schools, pools, parks, sports fields, tennis courts and shopping -- bike, golf cart or walk to everything you need in this fabulous neighborhood. This home has too many upgrades and features to list and must be seen to fully appreciate its location and layout!</a:t>
            </a:r>
            <a:endParaRPr lang="en-US" sz="1100" u="sng"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6" name="Rectangle 5"/>
          <p:cNvSpPr/>
          <p:nvPr/>
        </p:nvSpPr>
        <p:spPr>
          <a:xfrm>
            <a:off x="8409214" y="7711112"/>
            <a:ext cx="3053443" cy="285784"/>
          </a:xfrm>
          <a:prstGeom prst="rect">
            <a:avLst/>
          </a:prstGeom>
        </p:spPr>
        <p:txBody>
          <a:bodyPr>
            <a:spAutoFit/>
          </a:bodyPr>
          <a:lstStyle/>
          <a:p>
            <a:pPr algn="ctr"/>
            <a:r>
              <a:rPr lang="en-US" sz="1257" b="1" i="1" dirty="0">
                <a:latin typeface="Palatino Linotype" panose="02040502050505030304" pitchFamily="18" charset="0"/>
              </a:rPr>
              <a:t>Book your viewing today!</a:t>
            </a:r>
          </a:p>
        </p:txBody>
      </p:sp>
      <p:sp>
        <p:nvSpPr>
          <p:cNvPr id="11" name="Rectangle 10"/>
          <p:cNvSpPr/>
          <p:nvPr/>
        </p:nvSpPr>
        <p:spPr>
          <a:xfrm>
            <a:off x="4563838" y="9479622"/>
            <a:ext cx="3429000" cy="584775"/>
          </a:xfrm>
          <a:prstGeom prst="rect">
            <a:avLst/>
          </a:prstGeom>
        </p:spPr>
        <p:txBody>
          <a:bodyPr wrap="square" anchor="ctr">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4"/>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9" name="Picture 18">
            <a:extLst>
              <a:ext uri="{FF2B5EF4-FFF2-40B4-BE49-F238E27FC236}">
                <a16:creationId xmlns:a16="http://schemas.microsoft.com/office/drawing/2014/main" id="{5BD691C0-4436-431A-8904-93921F2411D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994102" y="4724400"/>
            <a:ext cx="1499070" cy="1124303"/>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3490" y="4724400"/>
            <a:ext cx="1494905" cy="1121179"/>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737584" y="4724400"/>
            <a:ext cx="1499070" cy="1124303"/>
          </a:xfrm>
          <a:prstGeom prst="rect">
            <a:avLst/>
          </a:prstGeom>
        </p:spPr>
      </p:pic>
      <p:sp>
        <p:nvSpPr>
          <p:cNvPr id="3" name="Rectangle 2">
            <a:extLst>
              <a:ext uri="{FF2B5EF4-FFF2-40B4-BE49-F238E27FC236}">
                <a16:creationId xmlns:a16="http://schemas.microsoft.com/office/drawing/2014/main" id="{075C918B-C164-407B-AABD-964136220A38}"/>
              </a:ext>
            </a:extLst>
          </p:cNvPr>
          <p:cNvSpPr/>
          <p:nvPr/>
        </p:nvSpPr>
        <p:spPr>
          <a:xfrm>
            <a:off x="9018242" y="4631473"/>
            <a:ext cx="6357258" cy="1568597"/>
          </a:xfrm>
          <a:prstGeom prst="rect">
            <a:avLst/>
          </a:prstGeom>
        </p:spPr>
        <p:txBody>
          <a:bodyPr wrap="square" numCol="2">
            <a:spAutoFit/>
          </a:bodyPr>
          <a:lstStyle/>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Hurricane impact resistant windows and doors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Smart home technology</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Shiplap, vaulted ceiling in the breakfast room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Coffered ceiling, fireplace and custom built-ins in the living room</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Master bedroom on main floor has two oversized walk-in closets with custom built-ins</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Master bathroom has dual vanities with electronically equipped storage towers, heated floors, oversized walk-in shower and soaking tub</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Separate dining room with custom trim work</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Media Room/Home Office/Playroom on second floor with deck overlooking the golf course</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Laundry room with extra storage, hanging rack and built-in ironing board</a:t>
            </a:r>
          </a:p>
          <a:p>
            <a:pPr marL="171450" indent="-171450">
              <a:buFont typeface="Arial" panose="020B0604020202020204" pitchFamily="34" charset="0"/>
              <a:buChar char="•"/>
            </a:pPr>
            <a:r>
              <a:rPr lang="en-US" sz="950" dirty="0">
                <a:solidFill>
                  <a:schemeClr val="bg2">
                    <a:lumMod val="25000"/>
                  </a:schemeClr>
                </a:solidFill>
                <a:latin typeface="Palatino Linotype" panose="02040502050505030304" pitchFamily="18" charset="0"/>
                <a:cs typeface="Times New Roman" panose="02020603050405020304" pitchFamily="18" charset="0"/>
              </a:rPr>
              <a:t>High efficiency HVAC systems with multiple zones (Warranty transferable to new owner)</a:t>
            </a:r>
          </a:p>
        </p:txBody>
      </p:sp>
      <p:pic>
        <p:nvPicPr>
          <p:cNvPr id="12" name="Picture 11" descr="A close up of a logo&#10;&#10;Description automatically generated">
            <a:extLst>
              <a:ext uri="{FF2B5EF4-FFF2-40B4-BE49-F238E27FC236}">
                <a16:creationId xmlns:a16="http://schemas.microsoft.com/office/drawing/2014/main" id="{B7E5A301-FEFE-44AA-8EA3-024C10EED2B0}"/>
              </a:ext>
            </a:extLst>
          </p:cNvPr>
          <p:cNvPicPr>
            <a:picLocks noChangeAspect="1"/>
          </p:cNvPicPr>
          <p:nvPr/>
        </p:nvPicPr>
        <p:blipFill>
          <a:blip r:embed="rId8" cstate="print">
            <a:lum bright="70000" contrast="-70000"/>
            <a:extLst>
              <a:ext uri="{28A0092B-C50C-407E-A947-70E740481C1C}">
                <a14:useLocalDpi xmlns:a14="http://schemas.microsoft.com/office/drawing/2010/main" val="0"/>
              </a:ext>
            </a:extLst>
          </a:blip>
          <a:stretch>
            <a:fillRect/>
          </a:stretch>
        </p:blipFill>
        <p:spPr>
          <a:xfrm>
            <a:off x="6104686" y="2803861"/>
            <a:ext cx="1828800" cy="909457"/>
          </a:xfrm>
          <a:prstGeom prst="rect">
            <a:avLst/>
          </a:prstGeom>
          <a:effectLst>
            <a:outerShdw blurRad="12700" dist="12700" dir="2700000" algn="tl" rotWithShape="0">
              <a:schemeClr val="bg1">
                <a:alpha val="60000"/>
              </a:schemeClr>
            </a:outerShdw>
          </a:effectLst>
        </p:spPr>
      </p:pic>
      <p:pic>
        <p:nvPicPr>
          <p:cNvPr id="20" name="Picture 19">
            <a:extLst>
              <a:ext uri="{FF2B5EF4-FFF2-40B4-BE49-F238E27FC236}">
                <a16:creationId xmlns:a16="http://schemas.microsoft.com/office/drawing/2014/main" id="{5749DEEF-9436-4F64-B5E4-2EC62B2CB838}"/>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622362" y="4724400"/>
            <a:ext cx="1496988" cy="1122741"/>
          </a:xfrm>
          <a:prstGeom prst="rect">
            <a:avLst/>
          </a:prstGeom>
        </p:spPr>
      </p:pic>
      <p:pic>
        <p:nvPicPr>
          <p:cNvPr id="25" name="Picture 24">
            <a:extLst>
              <a:ext uri="{FF2B5EF4-FFF2-40B4-BE49-F238E27FC236}">
                <a16:creationId xmlns:a16="http://schemas.microsoft.com/office/drawing/2014/main" id="{9C482595-4BD9-43E6-A107-BB2974EBCAD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365843" y="4724400"/>
            <a:ext cx="1499070" cy="1124303"/>
          </a:xfrm>
          <a:prstGeom prst="rect">
            <a:avLst/>
          </a:prstGeom>
        </p:spPr>
      </p:pic>
      <p:pic>
        <p:nvPicPr>
          <p:cNvPr id="26" name="Picture 25">
            <a:extLst>
              <a:ext uri="{FF2B5EF4-FFF2-40B4-BE49-F238E27FC236}">
                <a16:creationId xmlns:a16="http://schemas.microsoft.com/office/drawing/2014/main" id="{D136F660-5F7C-463C-8778-7210CDCBBE74}"/>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994102" y="8324497"/>
            <a:ext cx="1499070" cy="1122737"/>
          </a:xfrm>
          <a:prstGeom prst="rect">
            <a:avLst/>
          </a:prstGeom>
        </p:spPr>
      </p:pic>
      <p:pic>
        <p:nvPicPr>
          <p:cNvPr id="27" name="Picture 26">
            <a:extLst>
              <a:ext uri="{FF2B5EF4-FFF2-40B4-BE49-F238E27FC236}">
                <a16:creationId xmlns:a16="http://schemas.microsoft.com/office/drawing/2014/main" id="{ED173E31-DB05-421F-A53E-2F5DDF76C41A}"/>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13490" y="8324498"/>
            <a:ext cx="1494905" cy="1121178"/>
          </a:xfrm>
          <a:prstGeom prst="rect">
            <a:avLst/>
          </a:prstGeom>
        </p:spPr>
      </p:pic>
      <p:pic>
        <p:nvPicPr>
          <p:cNvPr id="30" name="Picture 29">
            <a:extLst>
              <a:ext uri="{FF2B5EF4-FFF2-40B4-BE49-F238E27FC236}">
                <a16:creationId xmlns:a16="http://schemas.microsoft.com/office/drawing/2014/main" id="{7DFCE7D3-A5F1-49E9-BF07-2268842143D5}"/>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737584" y="8324498"/>
            <a:ext cx="1499070" cy="1124302"/>
          </a:xfrm>
          <a:prstGeom prst="rect">
            <a:avLst/>
          </a:prstGeom>
        </p:spPr>
      </p:pic>
      <p:pic>
        <p:nvPicPr>
          <p:cNvPr id="31" name="Picture 30">
            <a:extLst>
              <a:ext uri="{FF2B5EF4-FFF2-40B4-BE49-F238E27FC236}">
                <a16:creationId xmlns:a16="http://schemas.microsoft.com/office/drawing/2014/main" id="{7EBCAEB2-CF7A-4579-8018-1277DA189156}"/>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6622362" y="8324498"/>
            <a:ext cx="1496988" cy="1121178"/>
          </a:xfrm>
          <a:prstGeom prst="rect">
            <a:avLst/>
          </a:prstGeom>
        </p:spPr>
      </p:pic>
      <p:pic>
        <p:nvPicPr>
          <p:cNvPr id="32" name="Picture 31">
            <a:extLst>
              <a:ext uri="{FF2B5EF4-FFF2-40B4-BE49-F238E27FC236}">
                <a16:creationId xmlns:a16="http://schemas.microsoft.com/office/drawing/2014/main" id="{DAC9D6E9-D788-4C5C-838D-9A3B53FD92D4}"/>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365843" y="8324498"/>
            <a:ext cx="1499070" cy="112430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452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2020-04-08T17:44:02Z</dcterms:modified>
</cp:coreProperties>
</file>