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33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6/3/2015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eg"/><Relationship Id="rId3" Type="http://schemas.openxmlformats.org/officeDocument/2006/relationships/hyperlink" Target="http://www.southernlivingre.com/" TargetMode="Externa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hyperlink" Target="mailto:ekoneil@sbcglobal.net" TargetMode="Externa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620" y="4143070"/>
            <a:ext cx="7503161" cy="3657600"/>
          </a:xfrm>
        </p:spPr>
        <p:txBody>
          <a:bodyPr anchor="ctr">
            <a:noAutofit/>
          </a:bodyPr>
          <a:lstStyle/>
          <a:p>
            <a:r>
              <a:rPr lang="en-US" sz="1000" dirty="0">
                <a:solidFill>
                  <a:schemeClr val="tx2">
                    <a:lumMod val="75000"/>
                  </a:schemeClr>
                </a:solidFill>
                <a:latin typeface="Georgia" panose="02040502050405020303" pitchFamily="18" charset="0"/>
              </a:rPr>
              <a:t>This is the one you have been waiting for! The home has excellent curb appeal, and it is the very popular Delaware floor plan. As you enter this attractive ranch style home, you are immediately impressed with the open floor plan and meticulous condition! Numerous upgrades stand out as you enter the home. There are engineered hardwood floors throughout the living area and custom crown molding as well. The eat in kitchen boasts tile floors and beautiful granite countertops. The back porch has been enclosed with windows allowing you the opportunity to enjoy this sitting area (which overlooks a private, wooded back yard) year round. It is immediately evident that the current owners have put great care into planning all the upgrades and enhancements to this property so you won’t have to! You will love the versatility offered in this home's floor plan. There is a study or home office overlooking the back yard adjacent to the porch which is currently being used as a fourth bedroom (though there is no closet in the room). The master bedroom also overlooks the backyard. You will be mighty impressed with the recently completed master bath renovation! The new custom tiled shower is spacious and elegant. Tile floors and quartz countertops add to the luxurious feel in the master bath. A large walk in closet loaded with shelving provides ample storage space for the owners. The two guest bedrooms are bright and sunny and they share another full bath between them. The carpets in the bedrooms are in great condition, having been installed within the past few years. The AC is only 3 years old! The back yard is wonderfully private. There are woods behind the home creating a peaceful and serene setting for enjoying time in the yard. Both the home and the yard have been beautifully maintained. You will not have to do a thing other than unpack your boxes and enjoy living in this beautiful home! </a:t>
            </a:r>
            <a:r>
              <a:rPr lang="en-US" sz="1000" dirty="0" err="1">
                <a:solidFill>
                  <a:schemeClr val="tx2">
                    <a:lumMod val="75000"/>
                  </a:schemeClr>
                </a:solidFill>
                <a:latin typeface="Georgia" panose="02040502050405020303" pitchFamily="18" charset="0"/>
              </a:rPr>
              <a:t>Foxmoor</a:t>
            </a:r>
            <a:r>
              <a:rPr lang="en-US" sz="1000" dirty="0">
                <a:solidFill>
                  <a:schemeClr val="tx2">
                    <a:lumMod val="75000"/>
                  </a:schemeClr>
                </a:solidFill>
                <a:latin typeface="Georgia" panose="02040502050405020303" pitchFamily="18" charset="0"/>
              </a:rPr>
              <a:t> is a popular community within Park West. Residents of Park West enjoy fantastic amenities (two pools, a playground, an outdoor kitchen, tennis courts, and miles of walking and jogging trails). Award winning schools are located in the Park West school complex (grades pre-K through eight) and the local public high school is a short drive from Park West. One of the town's outstanding recreation departments is also located within the community as well as a dog park. In addition, shops, restaurants and a variety of businesses are located in the neighborhood so residents can enjoy the added convenience. Due to </a:t>
            </a:r>
            <a:r>
              <a:rPr lang="en-US" sz="1000" dirty="0" err="1">
                <a:solidFill>
                  <a:schemeClr val="tx2">
                    <a:lumMod val="75000"/>
                  </a:schemeClr>
                </a:solidFill>
                <a:latin typeface="Georgia" panose="02040502050405020303" pitchFamily="18" charset="0"/>
              </a:rPr>
              <a:t>Foxmoor's</a:t>
            </a:r>
            <a:r>
              <a:rPr lang="en-US" sz="1000" dirty="0">
                <a:solidFill>
                  <a:schemeClr val="tx2">
                    <a:lumMod val="75000"/>
                  </a:schemeClr>
                </a:solidFill>
                <a:latin typeface="Georgia" panose="02040502050405020303" pitchFamily="18" charset="0"/>
              </a:rPr>
              <a:t> ideal location, it is an easy bike ride or walk to the amenities center, the Mt. Pleasant Recreation Department, dog park and even the school complex! This gorgeous home and fantastic community is a winning combination! Don't wait to schedule your tour.</a:t>
            </a:r>
          </a:p>
        </p:txBody>
      </p:sp>
      <p:sp>
        <p:nvSpPr>
          <p:cNvPr id="5" name="Rectangle 4"/>
          <p:cNvSpPr/>
          <p:nvPr/>
        </p:nvSpPr>
        <p:spPr>
          <a:xfrm>
            <a:off x="0" y="8875752"/>
            <a:ext cx="3886200" cy="1107996"/>
          </a:xfrm>
          <a:prstGeom prst="rect">
            <a:avLst/>
          </a:prstGeom>
        </p:spPr>
        <p:txBody>
          <a:bodyPr>
            <a:spAutoFit/>
          </a:bodyPr>
          <a:lstStyle/>
          <a:p>
            <a:r>
              <a:rPr lang="en-US" sz="1800" b="1" dirty="0">
                <a:solidFill>
                  <a:schemeClr val="tx2">
                    <a:lumMod val="50000"/>
                  </a:schemeClr>
                </a:solidFill>
                <a:latin typeface="Georgia" panose="02040502050405020303" pitchFamily="18" charset="0"/>
              </a:rPr>
              <a:t>Ellen </a:t>
            </a:r>
            <a:r>
              <a:rPr lang="en-US" sz="1800" b="1" dirty="0" smtClean="0">
                <a:solidFill>
                  <a:schemeClr val="tx2">
                    <a:lumMod val="50000"/>
                  </a:schemeClr>
                </a:solidFill>
                <a:latin typeface="Georgia" panose="02040502050405020303" pitchFamily="18" charset="0"/>
              </a:rPr>
              <a:t>O'Neil</a:t>
            </a:r>
          </a:p>
          <a:p>
            <a:r>
              <a:rPr lang="en-US" sz="1600" dirty="0">
                <a:solidFill>
                  <a:schemeClr val="tx2">
                    <a:lumMod val="50000"/>
                  </a:schemeClr>
                </a:solidFill>
                <a:latin typeface="Georgia" panose="02040502050405020303" pitchFamily="18" charset="0"/>
              </a:rPr>
              <a:t>843-300-8530</a:t>
            </a:r>
          </a:p>
          <a:p>
            <a:r>
              <a:rPr lang="en-US" sz="1600" dirty="0" smtClean="0">
                <a:solidFill>
                  <a:schemeClr val="tx2">
                    <a:lumMod val="50000"/>
                  </a:schemeClr>
                </a:solidFill>
                <a:latin typeface="Georgia" panose="02040502050405020303" pitchFamily="18" charset="0"/>
                <a:hlinkClick r:id="rId2"/>
              </a:rPr>
              <a:t>ekoneil@sbcglobal.net</a:t>
            </a:r>
            <a:endParaRPr lang="en-US" sz="1600" dirty="0" smtClean="0">
              <a:solidFill>
                <a:schemeClr val="tx2">
                  <a:lumMod val="50000"/>
                </a:schemeClr>
              </a:solidFill>
              <a:latin typeface="Georgia" panose="02040502050405020303" pitchFamily="18" charset="0"/>
            </a:endParaRPr>
          </a:p>
          <a:p>
            <a:r>
              <a:rPr lang="en-US" sz="1600" dirty="0" smtClean="0">
                <a:solidFill>
                  <a:schemeClr val="tx2">
                    <a:lumMod val="50000"/>
                  </a:schemeClr>
                </a:solidFill>
                <a:latin typeface="Georgia" panose="02040502050405020303" pitchFamily="18" charset="0"/>
                <a:hlinkClick r:id="rId3"/>
              </a:rPr>
              <a:t>www.southernlivingre.com</a:t>
            </a:r>
            <a:endParaRPr lang="en-US" sz="1600" dirty="0" smtClean="0">
              <a:solidFill>
                <a:schemeClr val="tx2">
                  <a:lumMod val="50000"/>
                </a:schemeClr>
              </a:solidFill>
              <a:latin typeface="Georgia" panose="02040502050405020303"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2600" y="4495801"/>
            <a:ext cx="4343400" cy="2438638"/>
          </a:xfrm>
          <a:prstGeom prst="rect">
            <a:avLst/>
          </a:prstGeom>
        </p:spPr>
      </p:pic>
      <p:grpSp>
        <p:nvGrpSpPr>
          <p:cNvPr id="23" name="Group 22"/>
          <p:cNvGrpSpPr/>
          <p:nvPr/>
        </p:nvGrpSpPr>
        <p:grpSpPr>
          <a:xfrm>
            <a:off x="28575" y="2668696"/>
            <a:ext cx="7698580" cy="1598504"/>
            <a:chOff x="28575" y="2192015"/>
            <a:chExt cx="7698580" cy="1598504"/>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2192015"/>
              <a:ext cx="2397757" cy="1598504"/>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399" y="2192015"/>
              <a:ext cx="2397756" cy="1598504"/>
            </a:xfrm>
            <a:prstGeom prst="rect">
              <a:avLst/>
            </a:prstGeom>
            <a:ln>
              <a:noFill/>
            </a:ln>
            <a:effectLst>
              <a:softEdge rad="112500"/>
            </a:effectLst>
          </p:spPr>
        </p:pic>
        <p:sp>
          <p:nvSpPr>
            <p:cNvPr id="10" name="Rectangle 9"/>
            <p:cNvSpPr/>
            <p:nvPr/>
          </p:nvSpPr>
          <p:spPr>
            <a:xfrm>
              <a:off x="2426332" y="2298770"/>
              <a:ext cx="2903068" cy="1384995"/>
            </a:xfrm>
            <a:prstGeom prst="rect">
              <a:avLst/>
            </a:prstGeom>
            <a:noFill/>
          </p:spPr>
          <p:txBody>
            <a:bodyPr wrap="square">
              <a:spAutoFit/>
            </a:bodyPr>
            <a:lstStyle/>
            <a:p>
              <a:pPr algn="ctr"/>
              <a:r>
                <a:rPr lang="en-US" sz="1800" dirty="0">
                  <a:solidFill>
                    <a:schemeClr val="tx2"/>
                  </a:solidFill>
                  <a:latin typeface="Georgia" panose="02040502050405020303" pitchFamily="18" charset="0"/>
                </a:rPr>
                <a:t>3278 John Bartram </a:t>
              </a:r>
              <a:r>
                <a:rPr lang="en-US" sz="1800" dirty="0" smtClean="0">
                  <a:solidFill>
                    <a:schemeClr val="tx2"/>
                  </a:solidFill>
                  <a:latin typeface="Georgia" panose="02040502050405020303" pitchFamily="18" charset="0"/>
                </a:rPr>
                <a:t>Pl</a:t>
              </a:r>
              <a:endParaRPr lang="en-US" sz="1800" dirty="0">
                <a:solidFill>
                  <a:schemeClr val="tx2"/>
                </a:solidFill>
                <a:latin typeface="Georgia" panose="02040502050405020303" pitchFamily="18" charset="0"/>
              </a:endParaRPr>
            </a:p>
            <a:p>
              <a:pPr algn="ctr"/>
              <a:endParaRPr lang="en-US" sz="1800" dirty="0" smtClean="0">
                <a:solidFill>
                  <a:schemeClr val="tx2"/>
                </a:solidFill>
                <a:latin typeface="Georgia" panose="02040502050405020303" pitchFamily="18" charset="0"/>
              </a:endParaRPr>
            </a:p>
            <a:p>
              <a:pPr algn="ctr"/>
              <a:r>
                <a:rPr lang="en-US" sz="1600" dirty="0" smtClean="0">
                  <a:solidFill>
                    <a:schemeClr val="tx2"/>
                  </a:solidFill>
                  <a:latin typeface="Georgia" panose="02040502050405020303" pitchFamily="18" charset="0"/>
                </a:rPr>
                <a:t>Mount Pleasant</a:t>
              </a:r>
              <a:endParaRPr lang="en-US" sz="1600" dirty="0">
                <a:solidFill>
                  <a:schemeClr val="tx2"/>
                </a:solidFill>
                <a:latin typeface="Georgia" panose="02040502050405020303" pitchFamily="18" charset="0"/>
              </a:endParaRPr>
            </a:p>
            <a:p>
              <a:pPr algn="ctr"/>
              <a:r>
                <a:rPr lang="en-US" sz="1600" dirty="0">
                  <a:solidFill>
                    <a:schemeClr val="tx2"/>
                  </a:solidFill>
                  <a:latin typeface="Georgia" panose="02040502050405020303" pitchFamily="18" charset="0"/>
                </a:rPr>
                <a:t>MLS# 15014603</a:t>
              </a:r>
            </a:p>
            <a:p>
              <a:pPr algn="ctr"/>
              <a:r>
                <a:rPr lang="en-US" sz="1600" dirty="0">
                  <a:solidFill>
                    <a:schemeClr val="tx2"/>
                  </a:solidFill>
                  <a:latin typeface="Georgia" panose="02040502050405020303" pitchFamily="18" charset="0"/>
                </a:rPr>
                <a:t>$379,900</a:t>
              </a:r>
            </a:p>
          </p:txBody>
        </p:sp>
      </p:grpSp>
      <p:grpSp>
        <p:nvGrpSpPr>
          <p:cNvPr id="22" name="Group 21"/>
          <p:cNvGrpSpPr/>
          <p:nvPr/>
        </p:nvGrpSpPr>
        <p:grpSpPr>
          <a:xfrm>
            <a:off x="5148262" y="8801100"/>
            <a:ext cx="2624138" cy="1257300"/>
            <a:chOff x="5148262" y="8801100"/>
            <a:chExt cx="2624138" cy="125730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262" y="8801100"/>
              <a:ext cx="2624138" cy="952500"/>
            </a:xfrm>
            <a:prstGeom prst="rect">
              <a:avLst/>
            </a:prstGeom>
          </p:spPr>
        </p:pic>
        <p:sp>
          <p:nvSpPr>
            <p:cNvPr id="11" name="Rectangle 10"/>
            <p:cNvSpPr/>
            <p:nvPr/>
          </p:nvSpPr>
          <p:spPr>
            <a:xfrm>
              <a:off x="5148262" y="9689068"/>
              <a:ext cx="2624138" cy="369332"/>
            </a:xfrm>
            <a:prstGeom prst="rect">
              <a:avLst/>
            </a:prstGeom>
          </p:spPr>
          <p:txBody>
            <a:bodyPr wrap="square">
              <a:spAutoFit/>
            </a:bodyPr>
            <a:lstStyle/>
            <a:p>
              <a:pPr algn="ctr"/>
              <a:r>
                <a:rPr lang="en-US" sz="900" dirty="0">
                  <a:latin typeface="Georgia" panose="02040502050405020303" pitchFamily="18" charset="0"/>
                </a:rPr>
                <a:t>Southern Living Real </a:t>
              </a:r>
              <a:r>
                <a:rPr lang="en-US" sz="900" dirty="0" smtClean="0">
                  <a:latin typeface="Georgia" panose="02040502050405020303" pitchFamily="18" charset="0"/>
                </a:rPr>
                <a:t>Estate</a:t>
              </a:r>
              <a:br>
                <a:rPr lang="en-US" sz="900" dirty="0" smtClean="0">
                  <a:latin typeface="Georgia" panose="02040502050405020303" pitchFamily="18" charset="0"/>
                </a:rPr>
              </a:br>
              <a:r>
                <a:rPr lang="en-US" sz="900" dirty="0" smtClean="0">
                  <a:latin typeface="Georgia" panose="02040502050405020303" pitchFamily="18" charset="0"/>
                </a:rPr>
                <a:t>2249 </a:t>
              </a:r>
              <a:r>
                <a:rPr lang="en-US" sz="900" dirty="0">
                  <a:latin typeface="Georgia" panose="02040502050405020303" pitchFamily="18" charset="0"/>
                </a:rPr>
                <a:t>Salt Wind </a:t>
              </a:r>
              <a:r>
                <a:rPr lang="en-US" sz="900" dirty="0" smtClean="0">
                  <a:latin typeface="Georgia" panose="02040502050405020303" pitchFamily="18" charset="0"/>
                </a:rPr>
                <a:t>Way, Mt</a:t>
              </a:r>
              <a:r>
                <a:rPr lang="en-US" sz="900" dirty="0">
                  <a:latin typeface="Georgia" panose="02040502050405020303" pitchFamily="18" charset="0"/>
                </a:rPr>
                <a:t>. Pleasant, SC </a:t>
              </a:r>
              <a:r>
                <a:rPr lang="en-US" sz="900" dirty="0" smtClean="0">
                  <a:latin typeface="Georgia" panose="02040502050405020303" pitchFamily="18" charset="0"/>
                </a:rPr>
                <a:t>29466</a:t>
              </a:r>
              <a:endParaRPr lang="en-US" sz="900" dirty="0">
                <a:latin typeface="Georgia" panose="02040502050405020303" pitchFamily="18" charset="0"/>
              </a:endParaRPr>
            </a:p>
          </p:txBody>
        </p:sp>
      </p:gr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3505200" cy="2336800"/>
          </a:xfrm>
          <a:prstGeom prst="rect">
            <a:avLst/>
          </a:prstGeom>
          <a:ln>
            <a:noFill/>
          </a:ln>
          <a:effectLst>
            <a:softEdge rad="112500"/>
          </a:effectLst>
        </p:spPr>
      </p:pic>
      <p:sp>
        <p:nvSpPr>
          <p:cNvPr id="2" name="Rectangle 1"/>
          <p:cNvSpPr/>
          <p:nvPr/>
        </p:nvSpPr>
        <p:spPr>
          <a:xfrm>
            <a:off x="1" y="2271916"/>
            <a:ext cx="7772400" cy="461665"/>
          </a:xfrm>
          <a:prstGeom prst="rect">
            <a:avLst/>
          </a:prstGeom>
        </p:spPr>
        <p:txBody>
          <a:bodyPr wrap="square">
            <a:spAutoFit/>
          </a:bodyPr>
          <a:lstStyle/>
          <a:p>
            <a:pPr algn="ctr"/>
            <a:r>
              <a:rPr lang="en-US" sz="2400" i="1" dirty="0" smtClean="0">
                <a:solidFill>
                  <a:srgbClr val="C00000"/>
                </a:solidFill>
                <a:effectLst>
                  <a:outerShdw blurRad="38100" dist="38100" dir="2700000" algn="tl">
                    <a:srgbClr val="000000">
                      <a:alpha val="43137"/>
                    </a:srgbClr>
                  </a:outerShdw>
                </a:effectLst>
                <a:latin typeface="Georgia" panose="02040502050405020303" pitchFamily="18" charset="0"/>
              </a:rPr>
              <a:t>~ </a:t>
            </a:r>
            <a:r>
              <a:rPr lang="en-US" sz="2400" i="1">
                <a:solidFill>
                  <a:srgbClr val="C00000"/>
                </a:solidFill>
                <a:effectLst>
                  <a:outerShdw blurRad="38100" dist="38100" dir="2700000" algn="tl">
                    <a:srgbClr val="000000">
                      <a:alpha val="43137"/>
                    </a:srgbClr>
                  </a:outerShdw>
                </a:effectLst>
                <a:latin typeface="Georgia" panose="02040502050405020303" pitchFamily="18" charset="0"/>
              </a:rPr>
              <a:t>New </a:t>
            </a:r>
            <a:r>
              <a:rPr lang="en-US" sz="2400" i="1" smtClean="0">
                <a:solidFill>
                  <a:srgbClr val="C00000"/>
                </a:solidFill>
                <a:effectLst>
                  <a:outerShdw blurRad="38100" dist="38100" dir="2700000" algn="tl">
                    <a:srgbClr val="000000">
                      <a:alpha val="43137"/>
                    </a:srgbClr>
                  </a:outerShdw>
                </a:effectLst>
                <a:latin typeface="Georgia" panose="02040502050405020303" pitchFamily="18" charset="0"/>
              </a:rPr>
              <a:t>Listing - </a:t>
            </a:r>
            <a:r>
              <a:rPr lang="en-US" sz="2400" i="1" dirty="0">
                <a:solidFill>
                  <a:srgbClr val="C00000"/>
                </a:solidFill>
                <a:effectLst>
                  <a:outerShdw blurRad="38100" dist="38100" dir="2700000" algn="tl">
                    <a:srgbClr val="000000">
                      <a:alpha val="43137"/>
                    </a:srgbClr>
                  </a:outerShdw>
                </a:effectLst>
                <a:latin typeface="Georgia" panose="02040502050405020303" pitchFamily="18" charset="0"/>
              </a:rPr>
              <a:t>Perfect Park West </a:t>
            </a:r>
            <a:r>
              <a:rPr lang="en-US" sz="2400" i="1" dirty="0" smtClean="0">
                <a:solidFill>
                  <a:srgbClr val="C00000"/>
                </a:solidFill>
                <a:effectLst>
                  <a:outerShdw blurRad="38100" dist="38100" dir="2700000" algn="tl">
                    <a:srgbClr val="000000">
                      <a:alpha val="43137"/>
                    </a:srgbClr>
                  </a:outerShdw>
                </a:effectLst>
                <a:latin typeface="Georgia" panose="02040502050405020303" pitchFamily="18" charset="0"/>
              </a:rPr>
              <a:t>Ranch ~</a:t>
            </a:r>
            <a:endParaRPr lang="en-US" sz="2400" i="1" dirty="0">
              <a:solidFill>
                <a:srgbClr val="C00000"/>
              </a:solidFill>
              <a:effectLst>
                <a:outerShdw blurRad="38100" dist="38100" dir="2700000" algn="tl">
                  <a:srgbClr val="000000">
                    <a:alpha val="43137"/>
                  </a:srgbClr>
                </a:outerShdw>
              </a:effectLst>
              <a:latin typeface="Georgia" panose="02040502050405020303" pitchFamily="18" charset="0"/>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1280" y="7891171"/>
            <a:ext cx="1341120" cy="894080"/>
          </a:xfrm>
          <a:prstGeom prst="rect">
            <a:avLst/>
          </a:prstGeom>
          <a:ln>
            <a:noFill/>
          </a:ln>
          <a:effectLst>
            <a:softEdge rad="112500"/>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7170" y="7891171"/>
            <a:ext cx="1341120" cy="894080"/>
          </a:xfrm>
          <a:prstGeom prst="rect">
            <a:avLst/>
          </a:prstGeom>
          <a:ln>
            <a:noFill/>
          </a:ln>
          <a:effectLst>
            <a:softEdge rad="112500"/>
          </a:effec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4340" y="7891171"/>
            <a:ext cx="1341120" cy="894080"/>
          </a:xfrm>
          <a:prstGeom prst="rect">
            <a:avLst/>
          </a:prstGeom>
          <a:ln>
            <a:noFill/>
          </a:ln>
          <a:effectLst>
            <a:softEdge rad="112500"/>
          </a:effectLst>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9986" y="7891171"/>
            <a:ext cx="1341120" cy="894080"/>
          </a:xfrm>
          <a:prstGeom prst="rect">
            <a:avLst/>
          </a:prstGeom>
          <a:ln>
            <a:noFill/>
          </a:ln>
          <a:effectLst>
            <a:softEdge rad="112500"/>
          </a:effectLst>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45632" y="7891171"/>
            <a:ext cx="1341120" cy="894080"/>
          </a:xfrm>
          <a:prstGeom prst="rect">
            <a:avLst/>
          </a:prstGeom>
          <a:ln>
            <a:noFill/>
          </a:ln>
          <a:effectLst>
            <a:softEdge rad="112500"/>
          </a:effectLst>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7891171"/>
            <a:ext cx="1341120" cy="894080"/>
          </a:xfrm>
          <a:prstGeom prst="rect">
            <a:avLst/>
          </a:prstGeom>
          <a:ln>
            <a:noFill/>
          </a:ln>
          <a:effectLst>
            <a:softEdge rad="112500"/>
          </a:effec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67200" y="-2"/>
            <a:ext cx="3505201" cy="2336801"/>
          </a:xfrm>
          <a:prstGeom prst="rect">
            <a:avLst/>
          </a:prstGeom>
          <a:ln>
            <a:noFill/>
          </a:ln>
          <a:effectLst>
            <a:softEdge rad="112500"/>
          </a:effectLst>
        </p:spPr>
      </p:pic>
      <p:sp>
        <p:nvSpPr>
          <p:cNvPr id="12" name="Rectangle 11"/>
          <p:cNvSpPr/>
          <p:nvPr/>
        </p:nvSpPr>
        <p:spPr>
          <a:xfrm>
            <a:off x="7924800" y="2828199"/>
            <a:ext cx="1816523" cy="400110"/>
          </a:xfrm>
          <a:prstGeom prst="rect">
            <a:avLst/>
          </a:prstGeom>
        </p:spPr>
        <p:txBody>
          <a:bodyPr wrap="none">
            <a:spAutoFit/>
          </a:bodyPr>
          <a:lstStyle/>
          <a:p>
            <a:r>
              <a:rPr lang="en-US" i="1" dirty="0">
                <a:solidFill>
                  <a:srgbClr val="C00000"/>
                </a:solidFill>
                <a:latin typeface="Georgia" panose="02040502050405020303" pitchFamily="18" charset="0"/>
              </a:rPr>
              <a:t>Price Reduced</a:t>
            </a:r>
            <a:endParaRPr lang="en-US" dirty="0"/>
          </a:p>
        </p:txBody>
      </p:sp>
    </p:spTree>
    <p:extLst>
      <p:ext uri="{BB962C8B-B14F-4D97-AF65-F5344CB8AC3E}">
        <p14:creationId xmlns:p14="http://schemas.microsoft.com/office/powerpoint/2010/main" val="8743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551</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10</cp:revision>
  <dcterms:created xsi:type="dcterms:W3CDTF">2006-08-16T00:00:00Z</dcterms:created>
  <dcterms:modified xsi:type="dcterms:W3CDTF">2015-06-03T23:50:59Z</dcterms:modified>
</cp:coreProperties>
</file>