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76" y="54"/>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4/17/2018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4/17/2018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4/17/2018</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10896" y="430885"/>
            <a:ext cx="6693408" cy="4468478"/>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3" name="Rectangle 2"/>
          <p:cNvSpPr/>
          <p:nvPr/>
        </p:nvSpPr>
        <p:spPr>
          <a:xfrm>
            <a:off x="309996" y="430886"/>
            <a:ext cx="6695209" cy="8332113"/>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 y="5467318"/>
            <a:ext cx="7315199" cy="838200"/>
          </a:xfrm>
          <a:noFill/>
        </p:spPr>
        <p:txBody>
          <a:bodyPr anchor="ctr">
            <a:noAutofit/>
            <a:scene3d>
              <a:camera prst="orthographicFront"/>
              <a:lightRig rig="soft" dir="t">
                <a:rot lat="0" lon="0" rev="17220000"/>
              </a:lightRig>
            </a:scene3d>
            <a:sp3d prstMaterial="softEdge"/>
          </a:bodyPr>
          <a:lstStyle/>
          <a:p>
            <a:r>
              <a:rPr lang="en-US" sz="2800" b="0" cap="none" dirty="0">
                <a:ln w="10541" cmpd="sng">
                  <a:noFill/>
                  <a:prstDash val="solid"/>
                </a:ln>
                <a:solidFill>
                  <a:schemeClr val="tx2"/>
                </a:solidFill>
                <a:effectLst/>
                <a:latin typeface="Century Gothic" panose="020B0502020202020204" pitchFamily="34" charset="0"/>
              </a:rPr>
              <a:t>327 </a:t>
            </a:r>
            <a:r>
              <a:rPr lang="en-US" sz="2800" b="0" cap="none" dirty="0" err="1">
                <a:ln w="10541" cmpd="sng">
                  <a:noFill/>
                  <a:prstDash val="solid"/>
                </a:ln>
                <a:solidFill>
                  <a:schemeClr val="tx2"/>
                </a:solidFill>
                <a:effectLst/>
                <a:latin typeface="Century Gothic" panose="020B0502020202020204" pitchFamily="34" charset="0"/>
              </a:rPr>
              <a:t>Cantley</a:t>
            </a:r>
            <a:r>
              <a:rPr lang="en-US" sz="2800" b="0" cap="none" dirty="0">
                <a:ln w="10541" cmpd="sng">
                  <a:noFill/>
                  <a:prstDash val="solid"/>
                </a:ln>
                <a:solidFill>
                  <a:schemeClr val="tx2"/>
                </a:solidFill>
                <a:effectLst/>
                <a:latin typeface="Century Gothic" panose="020B0502020202020204" pitchFamily="34" charset="0"/>
              </a:rPr>
              <a:t> Court</a:t>
            </a:r>
            <a:br>
              <a:rPr lang="en-US" sz="3200" b="0" cap="none" dirty="0">
                <a:ln w="10541" cmpd="sng">
                  <a:noFill/>
                  <a:prstDash val="solid"/>
                </a:ln>
                <a:solidFill>
                  <a:schemeClr val="tx2"/>
                </a:solidFill>
                <a:effectLst/>
                <a:latin typeface="Century Gothic" panose="020B0502020202020204" pitchFamily="34" charset="0"/>
              </a:rPr>
            </a:br>
            <a:r>
              <a:rPr lang="en-US" sz="2000" b="0" cap="none" dirty="0">
                <a:ln w="10541" cmpd="sng">
                  <a:noFill/>
                  <a:prstDash val="solid"/>
                </a:ln>
                <a:solidFill>
                  <a:schemeClr val="tx2"/>
                </a:solidFill>
                <a:effectLst/>
                <a:latin typeface="Century Gothic" panose="020B0502020202020204" pitchFamily="34" charset="0"/>
              </a:rPr>
              <a:t>Summerville :: MLS# 18008717 :: $225,000</a:t>
            </a:r>
            <a:endParaRPr lang="en-US" sz="1200" b="0" cap="none" dirty="0">
              <a:ln w="10541" cmpd="sng">
                <a:noFill/>
                <a:prstDash val="solid"/>
              </a:ln>
              <a:solidFill>
                <a:schemeClr val="tx2"/>
              </a:solidFill>
              <a:effectLst/>
              <a:latin typeface="Century Gothic" panose="020B0502020202020204" pitchFamily="34" charset="0"/>
            </a:endParaRPr>
          </a:p>
        </p:txBody>
      </p:sp>
      <p:pic>
        <p:nvPicPr>
          <p:cNvPr id="16" name="Picture 1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48007" y="9117797"/>
            <a:ext cx="624349" cy="876895"/>
          </a:xfrm>
          <a:prstGeom prst="rect">
            <a:avLst/>
          </a:prstGeom>
        </p:spPr>
      </p:pic>
      <p:pic>
        <p:nvPicPr>
          <p:cNvPr id="22" name="Picture 21"/>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315191" y="9117797"/>
            <a:ext cx="665018" cy="457200"/>
          </a:xfrm>
          <a:prstGeom prst="rect">
            <a:avLst/>
          </a:prstGeom>
        </p:spPr>
      </p:pic>
      <p:sp>
        <p:nvSpPr>
          <p:cNvPr id="24" name="Rectangle 23"/>
          <p:cNvSpPr/>
          <p:nvPr/>
        </p:nvSpPr>
        <p:spPr>
          <a:xfrm>
            <a:off x="1985613" y="9104293"/>
            <a:ext cx="3333800" cy="954107"/>
          </a:xfrm>
          <a:prstGeom prst="rect">
            <a:avLst/>
          </a:prstGeom>
        </p:spPr>
        <p:txBody>
          <a:bodyPr wrap="square">
            <a:spAutoFit/>
          </a:bodyPr>
          <a:lstStyle/>
          <a:p>
            <a:pPr algn="ctr"/>
            <a:r>
              <a:rPr lang="en-US" sz="1800" dirty="0">
                <a:solidFill>
                  <a:schemeClr val="tx2"/>
                </a:solidFill>
                <a:latin typeface="Century Gothic" panose="020B0502020202020204" pitchFamily="34" charset="0"/>
              </a:rPr>
              <a:t>Stuart DeVault</a:t>
            </a:r>
          </a:p>
          <a:p>
            <a:pPr algn="ctr"/>
            <a:r>
              <a:rPr lang="pt-BR" sz="1200" dirty="0">
                <a:solidFill>
                  <a:schemeClr val="tx2"/>
                </a:solidFill>
                <a:latin typeface="Century Gothic" panose="020B0502020202020204" pitchFamily="34" charset="0"/>
              </a:rPr>
              <a:t>(843) 754-1769</a:t>
            </a:r>
          </a:p>
          <a:p>
            <a:pPr algn="ctr"/>
            <a:r>
              <a:rPr lang="pt-BR" sz="1200" dirty="0">
                <a:solidFill>
                  <a:schemeClr val="tx2"/>
                </a:solidFill>
                <a:latin typeface="Century Gothic" panose="020B0502020202020204" pitchFamily="34" charset="0"/>
              </a:rPr>
              <a:t>stuart@carolinaone.com</a:t>
            </a:r>
          </a:p>
          <a:p>
            <a:pPr algn="ctr"/>
            <a:r>
              <a:rPr lang="pt-BR" sz="1200" dirty="0">
                <a:solidFill>
                  <a:schemeClr val="tx2"/>
                </a:solidFill>
                <a:latin typeface="Century Gothic" panose="020B0502020202020204" pitchFamily="34" charset="0"/>
              </a:rPr>
              <a:t>www.stuartdevault.com</a:t>
            </a:r>
            <a:endParaRPr lang="en-US" sz="1200" dirty="0">
              <a:solidFill>
                <a:schemeClr val="tx2"/>
              </a:solidFill>
              <a:latin typeface="Century Gothic" panose="020B0502020202020204" pitchFamily="34" charset="0"/>
            </a:endParaRPr>
          </a:p>
        </p:txBody>
      </p:sp>
      <p:sp>
        <p:nvSpPr>
          <p:cNvPr id="25" name="Rectangle 24"/>
          <p:cNvSpPr/>
          <p:nvPr/>
        </p:nvSpPr>
        <p:spPr>
          <a:xfrm>
            <a:off x="0" y="9613692"/>
            <a:ext cx="1295400" cy="415498"/>
          </a:xfrm>
          <a:prstGeom prst="rect">
            <a:avLst/>
          </a:prstGeom>
        </p:spPr>
        <p:txBody>
          <a:bodyPr wrap="square">
            <a:spAutoFit/>
          </a:bodyPr>
          <a:lstStyle/>
          <a:p>
            <a:pPr algn="ctr"/>
            <a:r>
              <a:rPr lang="en-US" sz="700" dirty="0">
                <a:solidFill>
                  <a:schemeClr val="tx2"/>
                </a:solidFill>
                <a:latin typeface="Century Gothic" panose="020B0502020202020204" pitchFamily="34" charset="0"/>
              </a:rPr>
              <a:t>Carolina One Real Estate</a:t>
            </a:r>
          </a:p>
          <a:p>
            <a:pPr algn="ctr"/>
            <a:r>
              <a:rPr lang="en-US" sz="700" dirty="0">
                <a:solidFill>
                  <a:schemeClr val="tx2"/>
                </a:solidFill>
                <a:latin typeface="Century Gothic" panose="020B0502020202020204" pitchFamily="34" charset="0"/>
              </a:rPr>
              <a:t>2713 Highway 17 North</a:t>
            </a:r>
          </a:p>
          <a:p>
            <a:pPr algn="ctr"/>
            <a:r>
              <a:rPr lang="en-US" sz="700" dirty="0">
                <a:solidFill>
                  <a:schemeClr val="tx2"/>
                </a:solidFill>
                <a:latin typeface="Century Gothic" panose="020B0502020202020204" pitchFamily="34" charset="0"/>
              </a:rPr>
              <a:t>Mt. Pleasant, SC 29466</a:t>
            </a:r>
          </a:p>
        </p:txBody>
      </p:sp>
      <p:sp>
        <p:nvSpPr>
          <p:cNvPr id="23" name="Rectangle 22"/>
          <p:cNvSpPr/>
          <p:nvPr/>
        </p:nvSpPr>
        <p:spPr>
          <a:xfrm>
            <a:off x="309996" y="0"/>
            <a:ext cx="6695209" cy="430887"/>
          </a:xfrm>
          <a:prstGeom prst="rect">
            <a:avLst/>
          </a:prstGeom>
          <a:noFill/>
        </p:spPr>
        <p:txBody>
          <a:bodyPr wrap="square">
            <a:spAutoFit/>
          </a:bodyPr>
          <a:lstStyle/>
          <a:p>
            <a:pPr algn="ctr"/>
            <a:r>
              <a:rPr lang="en-US" sz="2200" b="1" dirty="0">
                <a:solidFill>
                  <a:schemeClr val="accent1"/>
                </a:solidFill>
                <a:latin typeface="Century Gothic" panose="020B0502020202020204" pitchFamily="34" charset="0"/>
              </a:rPr>
              <a:t>Welcome Home to Cane Bay Plantation!</a:t>
            </a:r>
          </a:p>
        </p:txBody>
      </p:sp>
      <p:grpSp>
        <p:nvGrpSpPr>
          <p:cNvPr id="6" name="Group 5"/>
          <p:cNvGrpSpPr/>
          <p:nvPr/>
        </p:nvGrpSpPr>
        <p:grpSpPr>
          <a:xfrm>
            <a:off x="77479" y="8080259"/>
            <a:ext cx="7160242" cy="914400"/>
            <a:chOff x="80780" y="8080259"/>
            <a:chExt cx="7160242" cy="914400"/>
          </a:xfrm>
        </p:grpSpPr>
        <p:pic>
          <p:nvPicPr>
            <p:cNvPr id="26" name="Picture 2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0780" y="8080259"/>
              <a:ext cx="1369695" cy="914400"/>
            </a:xfrm>
            <a:prstGeom prst="rect">
              <a:avLst/>
            </a:prstGeom>
            <a:ln w="12700">
              <a:solidFill>
                <a:schemeClr val="accent1">
                  <a:lumMod val="60000"/>
                  <a:lumOff val="40000"/>
                </a:schemeClr>
              </a:solidFill>
            </a:ln>
            <a:effectLst/>
          </p:spPr>
        </p:pic>
        <p:pic>
          <p:nvPicPr>
            <p:cNvPr id="27" name="Picture 2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975578" y="8080259"/>
              <a:ext cx="1369695" cy="914400"/>
            </a:xfrm>
            <a:prstGeom prst="rect">
              <a:avLst/>
            </a:prstGeom>
            <a:ln w="12700">
              <a:solidFill>
                <a:schemeClr val="accent1">
                  <a:lumMod val="60000"/>
                  <a:lumOff val="40000"/>
                </a:schemeClr>
              </a:solidFill>
            </a:ln>
            <a:effectLst/>
          </p:spPr>
        </p:pic>
        <p:pic>
          <p:nvPicPr>
            <p:cNvPr id="28" name="Picture 2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871327" y="8080259"/>
              <a:ext cx="1369695" cy="914400"/>
            </a:xfrm>
            <a:prstGeom prst="rect">
              <a:avLst/>
            </a:prstGeom>
            <a:ln>
              <a:solidFill>
                <a:schemeClr val="accent1">
                  <a:lumMod val="60000"/>
                  <a:lumOff val="40000"/>
                </a:schemeClr>
              </a:solidFill>
            </a:ln>
            <a:effectLst/>
          </p:spPr>
        </p:pic>
        <p:pic>
          <p:nvPicPr>
            <p:cNvPr id="29" name="Picture 2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531022" y="8082156"/>
              <a:ext cx="1364010" cy="910604"/>
            </a:xfrm>
            <a:prstGeom prst="rect">
              <a:avLst/>
            </a:prstGeom>
            <a:ln>
              <a:solidFill>
                <a:schemeClr val="accent1">
                  <a:lumMod val="60000"/>
                  <a:lumOff val="40000"/>
                </a:schemeClr>
              </a:solidFill>
            </a:ln>
            <a:effectLst/>
          </p:spPr>
        </p:pic>
        <p:pic>
          <p:nvPicPr>
            <p:cNvPr id="30" name="Picture 2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424404" y="8081211"/>
              <a:ext cx="1366841" cy="912494"/>
            </a:xfrm>
            <a:prstGeom prst="rect">
              <a:avLst/>
            </a:prstGeom>
            <a:ln>
              <a:solidFill>
                <a:schemeClr val="accent1">
                  <a:lumMod val="60000"/>
                  <a:lumOff val="40000"/>
                </a:schemeClr>
              </a:solidFill>
            </a:ln>
            <a:effectLst/>
          </p:spPr>
        </p:pic>
      </p:grpSp>
      <p:sp>
        <p:nvSpPr>
          <p:cNvPr id="5" name="Rectangle 4"/>
          <p:cNvSpPr/>
          <p:nvPr/>
        </p:nvSpPr>
        <p:spPr>
          <a:xfrm>
            <a:off x="309995" y="6400800"/>
            <a:ext cx="6695210" cy="1569660"/>
          </a:xfrm>
          <a:prstGeom prst="rect">
            <a:avLst/>
          </a:prstGeom>
        </p:spPr>
        <p:txBody>
          <a:bodyPr wrap="square">
            <a:spAutoFit/>
          </a:bodyPr>
          <a:lstStyle/>
          <a:p>
            <a:pPr algn="ctr"/>
            <a:r>
              <a:rPr lang="en-US" sz="1200" dirty="0">
                <a:ln w="10541" cmpd="sng">
                  <a:noFill/>
                  <a:prstDash val="solid"/>
                </a:ln>
                <a:solidFill>
                  <a:schemeClr val="tx2"/>
                </a:solidFill>
                <a:latin typeface="Century Gothic" panose="020B0502020202020204" pitchFamily="34" charset="0"/>
              </a:rPr>
              <a:t>This beautiful home features a large open floorplan that welcomes you as you enter the front door. The family room offers plenty of space for entertaining or just relaxing around the TV. The dining room sits off the kitchen and offers plenty of room for guests. Granite counter tops gleam throughout the kitchen with plenty of cabinets and a large pantry with plenty of storage. The 1st floor also has a convenient study and half bath that could easily be converted into a 4th bedroom if needed. Upstairs is the real treat with a huge loft perfect for lounging and is surrounded by 2 guest bedrooms and guest bathroom, the laundry room and Master Bedroom with on-suite bathroom.</a:t>
            </a:r>
            <a:endParaRPr lang="en-US" sz="1200" dirty="0">
              <a:solidFill>
                <a:schemeClr val="tx2"/>
              </a:solidFill>
              <a:latin typeface="Century Gothic" panose="020B0502020202020204" pitchFamily="34" charset="0"/>
            </a:endParaRPr>
          </a:p>
        </p:txBody>
      </p:sp>
      <p:grpSp>
        <p:nvGrpSpPr>
          <p:cNvPr id="4" name="Group 3"/>
          <p:cNvGrpSpPr/>
          <p:nvPr/>
        </p:nvGrpSpPr>
        <p:grpSpPr>
          <a:xfrm>
            <a:off x="77479" y="4418330"/>
            <a:ext cx="7160242" cy="915670"/>
            <a:chOff x="80780" y="76200"/>
            <a:chExt cx="7160242" cy="915670"/>
          </a:xfrm>
        </p:grpSpPr>
        <p:pic>
          <p:nvPicPr>
            <p:cNvPr id="19" name="Picture 1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0780" y="77470"/>
              <a:ext cx="1367794" cy="913130"/>
            </a:xfrm>
            <a:prstGeom prst="rect">
              <a:avLst/>
            </a:prstGeom>
            <a:ln w="12700">
              <a:solidFill>
                <a:schemeClr val="accent1">
                  <a:lumMod val="60000"/>
                  <a:lumOff val="40000"/>
                </a:schemeClr>
              </a:solidFill>
            </a:ln>
            <a:effectLst/>
          </p:spPr>
        </p:pic>
        <p:pic>
          <p:nvPicPr>
            <p:cNvPr id="20" name="Picture 1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976529" y="77470"/>
              <a:ext cx="1367794" cy="913130"/>
            </a:xfrm>
            <a:prstGeom prst="rect">
              <a:avLst/>
            </a:prstGeom>
            <a:ln w="12700">
              <a:solidFill>
                <a:schemeClr val="accent1">
                  <a:lumMod val="60000"/>
                  <a:lumOff val="40000"/>
                </a:schemeClr>
              </a:solidFill>
            </a:ln>
            <a:effectLst/>
          </p:spPr>
        </p:pic>
        <p:pic>
          <p:nvPicPr>
            <p:cNvPr id="21" name="Picture 20"/>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869424" y="76200"/>
              <a:ext cx="1371598" cy="915670"/>
            </a:xfrm>
            <a:prstGeom prst="rect">
              <a:avLst/>
            </a:prstGeom>
            <a:ln>
              <a:solidFill>
                <a:schemeClr val="accent1">
                  <a:lumMod val="60000"/>
                  <a:lumOff val="40000"/>
                </a:schemeClr>
              </a:solidFill>
            </a:ln>
            <a:effectLst/>
          </p:spPr>
        </p:pic>
        <p:pic>
          <p:nvPicPr>
            <p:cNvPr id="32" name="Picture 31"/>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529130" y="77470"/>
              <a:ext cx="1367794" cy="913130"/>
            </a:xfrm>
            <a:prstGeom prst="rect">
              <a:avLst/>
            </a:prstGeom>
            <a:ln>
              <a:solidFill>
                <a:schemeClr val="accent1">
                  <a:lumMod val="60000"/>
                  <a:lumOff val="40000"/>
                </a:schemeClr>
              </a:solidFill>
            </a:ln>
            <a:effectLst/>
          </p:spPr>
        </p:pic>
        <p:pic>
          <p:nvPicPr>
            <p:cNvPr id="33" name="Picture 32"/>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423928" y="77470"/>
              <a:ext cx="1367794" cy="913130"/>
            </a:xfrm>
            <a:prstGeom prst="rect">
              <a:avLst/>
            </a:prstGeom>
            <a:ln>
              <a:solidFill>
                <a:schemeClr val="accent1">
                  <a:lumMod val="60000"/>
                  <a:lumOff val="40000"/>
                </a:schemeClr>
              </a:solidFill>
            </a:ln>
            <a:effectLst/>
          </p:spPr>
        </p:pic>
      </p:gr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324</TotalTime>
  <Words>165</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327 Cantley Court Summerville :: MLS# 18008717 :: $225,000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59</cp:revision>
  <dcterms:created xsi:type="dcterms:W3CDTF">2006-08-16T00:00:00Z</dcterms:created>
  <dcterms:modified xsi:type="dcterms:W3CDTF">2018-04-17T15:05:41Z</dcterms:modified>
</cp:coreProperties>
</file>