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323"/>
    <a:srgbClr val="222D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12/9/2024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https://my.matterport.com/models/RaxQKeER7R4?section=media"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489874" y="9441657"/>
            <a:ext cx="792653" cy="375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90760"/>
            <a:ext cx="7772400" cy="16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a:solidFill>
                  <a:srgbClr val="222D65"/>
                </a:solidFill>
                <a:latin typeface="Century Gothic" panose="020B0502020202020204" pitchFamily="34" charset="0"/>
              </a:rPr>
              <a:t>EXP Realty LLC | 170 Meeting Street Ste 304 | Charleston, SC 29401</a:t>
            </a:r>
          </a:p>
        </p:txBody>
      </p:sp>
      <p:sp>
        <p:nvSpPr>
          <p:cNvPr id="5" name="Rectangle 4"/>
          <p:cNvSpPr/>
          <p:nvPr/>
        </p:nvSpPr>
        <p:spPr>
          <a:xfrm>
            <a:off x="3505200" y="0"/>
            <a:ext cx="4191000" cy="1077218"/>
          </a:xfrm>
          <a:prstGeom prst="rect">
            <a:avLst/>
          </a:prstGeom>
        </p:spPr>
        <p:txBody>
          <a:bodyPr wrap="square">
            <a:spAutoFit/>
          </a:bodyPr>
          <a:lstStyle/>
          <a:p>
            <a:pPr algn="r"/>
            <a:r>
              <a:rPr lang="en-US" sz="1600" b="1" dirty="0">
                <a:solidFill>
                  <a:srgbClr val="222D65"/>
                </a:solidFill>
                <a:latin typeface="Century Gothic" panose="020B0502020202020204" pitchFamily="34" charset="0"/>
              </a:rPr>
              <a:t>Pam Bass</a:t>
            </a:r>
            <a:br>
              <a:rPr lang="en-US" sz="1600" b="1" dirty="0">
                <a:solidFill>
                  <a:srgbClr val="222D65"/>
                </a:solidFill>
                <a:latin typeface="Century Gothic" panose="020B0502020202020204" pitchFamily="34" charset="0"/>
              </a:rPr>
            </a:br>
            <a:r>
              <a:rPr lang="en-US" sz="1200" dirty="0">
                <a:solidFill>
                  <a:srgbClr val="222D65"/>
                </a:solidFill>
                <a:latin typeface="Century Gothic" panose="020B0502020202020204" pitchFamily="34" charset="0"/>
              </a:rPr>
              <a:t>Realtor </a:t>
            </a:r>
          </a:p>
          <a:p>
            <a:pPr algn="r"/>
            <a:r>
              <a:rPr lang="en-US" sz="1200" dirty="0">
                <a:solidFill>
                  <a:srgbClr val="222D65"/>
                </a:solidFill>
                <a:latin typeface="Century Gothic" panose="020B0502020202020204" pitchFamily="34" charset="0"/>
              </a:rPr>
              <a:t>843-259-4926</a:t>
            </a:r>
          </a:p>
          <a:p>
            <a:pPr algn="r"/>
            <a:r>
              <a:rPr lang="en-US" sz="1200" dirty="0">
                <a:solidFill>
                  <a:srgbClr val="222D65"/>
                </a:solidFill>
                <a:latin typeface="Century Gothic" panose="020B0502020202020204" pitchFamily="34" charset="0"/>
              </a:rPr>
              <a:t>pam@pambassproperties.com</a:t>
            </a:r>
          </a:p>
          <a:p>
            <a:pPr algn="r"/>
            <a:r>
              <a:rPr lang="en-US" sz="1200" dirty="0">
                <a:solidFill>
                  <a:srgbClr val="222D65"/>
                </a:solidFill>
                <a:latin typeface="Century Gothic" panose="020B0502020202020204" pitchFamily="34" charset="0"/>
              </a:rPr>
              <a:t>www.pamsellscharleston.com</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rcRect t="11621" b="11621"/>
          <a:stretch/>
        </p:blipFill>
        <p:spPr>
          <a:xfrm>
            <a:off x="112668" y="1586103"/>
            <a:ext cx="7547063" cy="3861991"/>
          </a:xfrm>
          <a:prstGeom prst="rect">
            <a:avLst/>
          </a:prstGeom>
          <a:ln>
            <a:noFill/>
          </a:ln>
        </p:spPr>
      </p:pic>
      <p:sp>
        <p:nvSpPr>
          <p:cNvPr id="3" name="Subtitle 2"/>
          <p:cNvSpPr>
            <a:spLocks noGrp="1"/>
          </p:cNvSpPr>
          <p:nvPr>
            <p:ph type="subTitle" idx="1"/>
          </p:nvPr>
        </p:nvSpPr>
        <p:spPr>
          <a:xfrm>
            <a:off x="112668" y="5522125"/>
            <a:ext cx="7547063" cy="2857706"/>
          </a:xfrm>
        </p:spPr>
        <p:txBody>
          <a:bodyPr anchor="ctr">
            <a:noAutofit/>
          </a:bodyPr>
          <a:lstStyle/>
          <a:p>
            <a:r>
              <a:rPr lang="en-US" sz="930" b="1" dirty="0">
                <a:solidFill>
                  <a:srgbClr val="F58323"/>
                </a:solidFill>
                <a:latin typeface="Century Gothic" panose="020B0502020202020204" pitchFamily="34" charset="0"/>
              </a:rPr>
              <a:t>****SELLER IS OFFERING A BUYER CREDIT OF $8,000 WITH AN ACCEPTABLE OFFER BY DECEMBER 31ST. IT CAN BE USED FOR WHATEVER THE BUYER IS WANTING TO USE IT FOR - FLOORING ALLOWANCE, CLOSING COSTS OR TO BUY DOWN THE INTEREST RATE!</a:t>
            </a:r>
          </a:p>
          <a:p>
            <a:endParaRPr lang="en-US" sz="930" dirty="0">
              <a:solidFill>
                <a:srgbClr val="222D65"/>
              </a:solidFill>
              <a:latin typeface="Century Gothic" panose="020B0502020202020204" pitchFamily="34" charset="0"/>
            </a:endParaRPr>
          </a:p>
          <a:p>
            <a:r>
              <a:rPr lang="en-US" sz="930" dirty="0">
                <a:solidFill>
                  <a:srgbClr val="222D65"/>
                </a:solidFill>
                <a:latin typeface="Century Gothic" panose="020B0502020202020204" pitchFamily="34" charset="0"/>
              </a:rPr>
              <a:t>Welcome to this stunning 4-bedroom, 3-bathroom one owner residence, offering breathtaking lake views. Enjoy outdoor living on the screened porch, paver patio, and in the fenced yard. As you enter, you're greeted by foyer that leads to a cozy office on your left. To the right, a hallway guides you to two guest bedrooms, a laundry room, and a spacious 2-car garage featuring tile flooring. The kitchen is a chef's paradise, equipped with granite countertops, stainless steel appliances, 42'' birch cabinets, and a gas range. It opens seamlessly into a bright living and dining area, enhanced by a large wall of windows that invite in abundant natural light. The master suite, conveniently located on the main floor, features a generous walk-in closet, an oversized 5' shower, and a private water closet. Head upstairs to discover a massive 4th bedroom/Bonus room complete with its own full bathroom and closet ~ perfect for guests or to have a craft or workout room. This energy-efficient home is Energy Star certified, features durable 30-year architectural shingles, and 9' smooth ceilings on the first floor, all meticulously maintained.</a:t>
            </a:r>
          </a:p>
          <a:p>
            <a:endParaRPr lang="en-US" sz="930" dirty="0">
              <a:solidFill>
                <a:srgbClr val="222D65"/>
              </a:solidFill>
              <a:latin typeface="Century Gothic" panose="020B0502020202020204" pitchFamily="34" charset="0"/>
            </a:endParaRPr>
          </a:p>
          <a:p>
            <a:r>
              <a:rPr lang="en-US" sz="930" dirty="0">
                <a:solidFill>
                  <a:srgbClr val="222D65"/>
                </a:solidFill>
                <a:latin typeface="Century Gothic" panose="020B0502020202020204" pitchFamily="34" charset="0"/>
              </a:rPr>
              <a:t>Don't miss the opportunity to make this stunning property your own! Ideally situated near restaurants, just 10 miles from downtown Charleston, and a quick 20-minute drive to Folly Beach. Plus, flood insurance is not required.</a:t>
            </a:r>
          </a:p>
          <a:p>
            <a:endParaRPr lang="en-US" sz="930" b="1" i="1" dirty="0">
              <a:solidFill>
                <a:srgbClr val="222D65"/>
              </a:solidFill>
              <a:latin typeface="Century Gothic" panose="020B0502020202020204" pitchFamily="34" charset="0"/>
              <a:hlinkClick r:id="rId4"/>
            </a:endParaRPr>
          </a:p>
          <a:p>
            <a:r>
              <a:rPr lang="en-US" sz="930" b="1" i="1" dirty="0">
                <a:solidFill>
                  <a:srgbClr val="222D65"/>
                </a:solidFill>
                <a:latin typeface="Century Gothic" panose="020B0502020202020204" pitchFamily="34" charset="0"/>
                <a:hlinkClick r:id="rId4"/>
              </a:rPr>
              <a:t>VIRTUAL TOUR</a:t>
            </a:r>
            <a:endParaRPr lang="en-US" sz="930" b="1" i="1" dirty="0">
              <a:solidFill>
                <a:srgbClr val="222D65"/>
              </a:solidFill>
              <a:latin typeface="Century Gothic" panose="020B0502020202020204" pitchFamily="34" charset="0"/>
            </a:endParaRP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20900" y="76200"/>
            <a:ext cx="691014" cy="1037560"/>
          </a:xfrm>
          <a:prstGeom prst="rect">
            <a:avLst/>
          </a:prstGeom>
          <a:noFill/>
          <a:ln w="9525">
            <a:solidFill>
              <a:srgbClr val="222D65"/>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850900" y="215444"/>
            <a:ext cx="4193422" cy="646331"/>
          </a:xfrm>
          <a:prstGeom prst="rect">
            <a:avLst/>
          </a:prstGeom>
        </p:spPr>
        <p:txBody>
          <a:bodyPr wrap="square">
            <a:spAutoFit/>
          </a:bodyPr>
          <a:lstStyle/>
          <a:p>
            <a:r>
              <a:rPr lang="en-US" sz="1800" b="1" i="1" dirty="0">
                <a:solidFill>
                  <a:srgbClr val="F58323"/>
                </a:solidFill>
                <a:effectLst>
                  <a:outerShdw blurRad="38100" dist="38100" dir="2700000" algn="tl">
                    <a:srgbClr val="000000">
                      <a:alpha val="43137"/>
                    </a:srgbClr>
                  </a:outerShdw>
                </a:effectLst>
                <a:latin typeface="Century Gothic" panose="020B0502020202020204" pitchFamily="34" charset="0"/>
              </a:rPr>
              <a:t>Seller Offering $8,000 Credit</a:t>
            </a:r>
          </a:p>
          <a:p>
            <a:r>
              <a:rPr lang="en-US" sz="1800" b="1" i="1" dirty="0">
                <a:solidFill>
                  <a:srgbClr val="F58323"/>
                </a:solidFill>
                <a:effectLst>
                  <a:outerShdw blurRad="38100" dist="38100" dir="2700000" algn="tl">
                    <a:srgbClr val="000000">
                      <a:alpha val="43137"/>
                    </a:srgbClr>
                  </a:outerShdw>
                </a:effectLst>
                <a:latin typeface="Century Gothic" panose="020B0502020202020204" pitchFamily="34" charset="0"/>
              </a:rPr>
              <a:t>To Your Buyer</a:t>
            </a:r>
          </a:p>
        </p:txBody>
      </p:sp>
      <p:sp>
        <p:nvSpPr>
          <p:cNvPr id="6" name="Rectangle 5"/>
          <p:cNvSpPr/>
          <p:nvPr/>
        </p:nvSpPr>
        <p:spPr>
          <a:xfrm>
            <a:off x="0" y="1066800"/>
            <a:ext cx="7772400" cy="587752"/>
          </a:xfrm>
          <a:prstGeom prst="rect">
            <a:avLst/>
          </a:prstGeom>
          <a:solidFill>
            <a:srgbClr val="222D65"/>
          </a:solidFill>
          <a:ln>
            <a:solidFill>
              <a:srgbClr val="222D65"/>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99096"/>
            <a:ext cx="7772400" cy="323165"/>
          </a:xfrm>
          <a:prstGeom prst="rect">
            <a:avLst/>
          </a:prstGeom>
        </p:spPr>
        <p:txBody>
          <a:bodyPr wrap="square" anchor="ctr">
            <a:spAutoFit/>
          </a:bodyPr>
          <a:lstStyle/>
          <a:p>
            <a:pPr algn="ct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rPr>
              <a:t>3286 Hartwell Street | Maybank Village | Johns Island | MLS# 24025357 | $548,750</a:t>
            </a:r>
          </a:p>
        </p:txBody>
      </p:sp>
      <p:pic>
        <p:nvPicPr>
          <p:cNvPr id="32" name="Picture 31">
            <a:extLst>
              <a:ext uri="{FF2B5EF4-FFF2-40B4-BE49-F238E27FC236}">
                <a16:creationId xmlns:a16="http://schemas.microsoft.com/office/drawing/2014/main" id="{9EC37604-7E2C-4A6F-85C1-AA962B155CA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13146" y="8453862"/>
            <a:ext cx="1370646" cy="913764"/>
          </a:xfrm>
          <a:prstGeom prst="rect">
            <a:avLst/>
          </a:prstGeom>
          <a:ln>
            <a:noFill/>
          </a:ln>
          <a:effectLst/>
        </p:spPr>
      </p:pic>
      <p:pic>
        <p:nvPicPr>
          <p:cNvPr id="33" name="Picture 32">
            <a:extLst>
              <a:ext uri="{FF2B5EF4-FFF2-40B4-BE49-F238E27FC236}">
                <a16:creationId xmlns:a16="http://schemas.microsoft.com/office/drawing/2014/main" id="{B0E0FBC5-BC12-44C5-8C0F-4B81D0DDA71F}"/>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288132" y="8453226"/>
            <a:ext cx="1371600" cy="914400"/>
          </a:xfrm>
          <a:prstGeom prst="rect">
            <a:avLst/>
          </a:prstGeom>
          <a:ln>
            <a:noFill/>
          </a:ln>
          <a:effectLst/>
        </p:spPr>
      </p:pic>
      <p:pic>
        <p:nvPicPr>
          <p:cNvPr id="34" name="Picture 33">
            <a:extLst>
              <a:ext uri="{FF2B5EF4-FFF2-40B4-BE49-F238E27FC236}">
                <a16:creationId xmlns:a16="http://schemas.microsoft.com/office/drawing/2014/main" id="{CEC04ADD-87B5-4EE8-B095-7954D5800D3D}"/>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199446" y="8453862"/>
            <a:ext cx="1370646" cy="913764"/>
          </a:xfrm>
          <a:prstGeom prst="rect">
            <a:avLst/>
          </a:prstGeom>
          <a:ln>
            <a:noFill/>
          </a:ln>
          <a:effectLst/>
        </p:spPr>
      </p:pic>
      <p:pic>
        <p:nvPicPr>
          <p:cNvPr id="35" name="Picture 34">
            <a:extLst>
              <a:ext uri="{FF2B5EF4-FFF2-40B4-BE49-F238E27FC236}">
                <a16:creationId xmlns:a16="http://schemas.microsoft.com/office/drawing/2014/main" id="{52AEDBDE-BA92-4496-A5E0-0E02E1F715F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744502" y="8454496"/>
            <a:ext cx="1369695" cy="913130"/>
          </a:xfrm>
          <a:prstGeom prst="rect">
            <a:avLst/>
          </a:prstGeom>
          <a:ln>
            <a:noFill/>
          </a:ln>
          <a:effectLst/>
        </p:spPr>
      </p:pic>
      <p:pic>
        <p:nvPicPr>
          <p:cNvPr id="36" name="Picture 35">
            <a:extLst>
              <a:ext uri="{FF2B5EF4-FFF2-40B4-BE49-F238E27FC236}">
                <a16:creationId xmlns:a16="http://schemas.microsoft.com/office/drawing/2014/main" id="{B139473D-B59F-46A0-9DB5-EB54F43B640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655819" y="8453226"/>
            <a:ext cx="1371600" cy="914400"/>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359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2024-12-09T18:24:41Z</dcterms:modified>
</cp:coreProperties>
</file>