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AB6E"/>
    <a:srgbClr val="E9CC8A"/>
    <a:srgbClr val="CCCC00"/>
    <a:srgbClr val="E4CB94"/>
    <a:srgbClr val="CFAD6F"/>
    <a:srgbClr val="DFC280"/>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372"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12/2/2020</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61000" r="-61000"/>
          </a:stretch>
        </a:blipFill>
        <a:effectLst/>
      </p:bgPr>
    </p:bg>
    <p:spTree>
      <p:nvGrpSpPr>
        <p:cNvPr id="1" name=""/>
        <p:cNvGrpSpPr/>
        <p:nvPr/>
      </p:nvGrpSpPr>
      <p:grpSpPr>
        <a:xfrm>
          <a:off x="0" y="0"/>
          <a:ext cx="0" cy="0"/>
          <a:chOff x="0" y="0"/>
          <a:chExt cx="0" cy="0"/>
        </a:xfrm>
      </p:grpSpPr>
      <p:pic>
        <p:nvPicPr>
          <p:cNvPr id="28" name="Picture 27"/>
          <p:cNvPicPr>
            <a:picLocks noChangeAspect="1"/>
          </p:cNvPicPr>
          <p:nvPr/>
        </p:nvPicPr>
        <p:blipFill>
          <a:blip r:embed="rId4">
            <a:extLst>
              <a:ext uri="{28A0092B-C50C-407E-A947-70E740481C1C}">
                <a14:useLocalDpi xmlns:a14="http://schemas.microsoft.com/office/drawing/2010/main" val="0"/>
              </a:ext>
            </a:extLst>
          </a:blip>
          <a:srcRect/>
          <a:stretch/>
        </p:blipFill>
        <p:spPr>
          <a:xfrm>
            <a:off x="1544441" y="0"/>
            <a:ext cx="5770759" cy="3847172"/>
          </a:xfrm>
          <a:prstGeom prst="rect">
            <a:avLst/>
          </a:prstGeom>
          <a:ln>
            <a:noFill/>
          </a:ln>
          <a:effectLst/>
        </p:spPr>
      </p:pic>
      <p:sp>
        <p:nvSpPr>
          <p:cNvPr id="3" name="Subtitle 2"/>
          <p:cNvSpPr>
            <a:spLocks noGrp="1"/>
          </p:cNvSpPr>
          <p:nvPr>
            <p:ph type="subTitle" idx="1"/>
          </p:nvPr>
        </p:nvSpPr>
        <p:spPr>
          <a:xfrm>
            <a:off x="1544441" y="3899539"/>
            <a:ext cx="5770759" cy="4225511"/>
          </a:xfrm>
        </p:spPr>
        <p:txBody>
          <a:bodyPr anchor="ctr">
            <a:noAutofit/>
          </a:bodyPr>
          <a:lstStyle/>
          <a:p>
            <a:r>
              <a:rPr lang="en-US" sz="1050" dirty="0">
                <a:solidFill>
                  <a:schemeClr val="bg1"/>
                </a:solidFill>
                <a:latin typeface="Lucida Sans" panose="020B0602030504020204" pitchFamily="34" charset="0"/>
              </a:rPr>
              <a:t>This charming four bedroom Lowcountry home is situated on the turn of the 14th green and the 15th tee box of Kiawah Island Golf Resort's Oak Point Golf Course in beautiful Kiawah River Estates. Johnstowne Street has an old Charleston feel with its red stamped brick roadway and traditional styled architecture. This home sits across from a landscaped island with palms and a gazebo. The entrance piazza is quintessential Charleston with its brick steps and metal roof accent. Upon entering the first floor you will find a large living room/dining room combination. The master suite is located on this floor at the back of the house. There is a second large living area adjoining the master that makes a great office, media room, or play room. The kitchen, powder room, and laundry room are conveniently located in the middle of the ground floor. Upstairs are three more nice sized bedrooms and a full bath. The front upstairs bedroom has its own private veranda. </a:t>
            </a:r>
          </a:p>
          <a:p>
            <a:endParaRPr lang="en-US" sz="1050" dirty="0">
              <a:solidFill>
                <a:schemeClr val="bg1"/>
              </a:solidFill>
              <a:latin typeface="Lucida Sans" panose="020B0602030504020204" pitchFamily="34" charset="0"/>
            </a:endParaRPr>
          </a:p>
          <a:p>
            <a:r>
              <a:rPr lang="en-US" sz="1050" dirty="0">
                <a:solidFill>
                  <a:schemeClr val="bg1"/>
                </a:solidFill>
                <a:latin typeface="Lucida Sans" panose="020B0602030504020204" pitchFamily="34" charset="0"/>
              </a:rPr>
              <a:t>There is a detached two car garage for your vehicles, golf cart, and beach chairs. Out back is a large deck and a large poured concrete patio where you can enjoy southern breezes. As a bonus there is a new roof, there is no flood insurance requirement, and the property owner's association fee is extremely reasonable.</a:t>
            </a:r>
          </a:p>
          <a:p>
            <a:endParaRPr lang="en-US" sz="1050" dirty="0">
              <a:solidFill>
                <a:schemeClr val="bg1"/>
              </a:solidFill>
              <a:latin typeface="Lucida Sans" panose="020B0602030504020204" pitchFamily="34" charset="0"/>
            </a:endParaRPr>
          </a:p>
          <a:p>
            <a:r>
              <a:rPr lang="en-US" sz="1050" dirty="0">
                <a:solidFill>
                  <a:schemeClr val="bg1"/>
                </a:solidFill>
                <a:latin typeface="Lucida Sans" panose="020B0602030504020204" pitchFamily="34" charset="0"/>
              </a:rPr>
              <a:t>This is a wonderful gated community with a clubhouse and fitness room, pool, tennis and pickle ball courts, and community dock, all encompassing Kiawah's Oak Point Golf Course. Owners have the option to join the Kiawah Island Governors Club, and the beach, Freshfields Village, and Bohicket Marina are all within a few miles.</a:t>
            </a:r>
          </a:p>
          <a:p>
            <a:endParaRPr lang="en-US" sz="1050" dirty="0">
              <a:solidFill>
                <a:schemeClr val="bg1"/>
              </a:solidFill>
              <a:latin typeface="Lucida Sans" panose="020B0602030504020204" pitchFamily="34" charset="0"/>
            </a:endParaRPr>
          </a:p>
          <a:p>
            <a:r>
              <a:rPr lang="en-US" sz="1050" dirty="0">
                <a:solidFill>
                  <a:schemeClr val="bg1"/>
                </a:solidFill>
                <a:latin typeface="Lucida Sans" panose="020B0602030504020204" pitchFamily="34" charset="0"/>
              </a:rPr>
              <a:t>Take a virtual tour: https://my.matterport.com/show/?m=3usAZJNg5C9</a:t>
            </a:r>
          </a:p>
        </p:txBody>
      </p:sp>
      <p:sp>
        <p:nvSpPr>
          <p:cNvPr id="4" name="Rectangle 3"/>
          <p:cNvSpPr/>
          <p:nvPr/>
        </p:nvSpPr>
        <p:spPr>
          <a:xfrm>
            <a:off x="1544441" y="3111330"/>
            <a:ext cx="5770759" cy="735842"/>
          </a:xfrm>
          <a:prstGeom prst="rect">
            <a:avLst/>
          </a:prstGeom>
        </p:spPr>
        <p:txBody>
          <a:bodyPr wrap="square">
            <a:spAutoFit/>
          </a:bodyPr>
          <a:lstStyle/>
          <a:p>
            <a:pPr algn="r"/>
            <a:r>
              <a:rPr lang="en-US" sz="1636" b="1" dirty="0">
                <a:ln w="3175">
                  <a:noFill/>
                </a:ln>
                <a:solidFill>
                  <a:schemeClr val="bg1"/>
                </a:solidFill>
                <a:latin typeface="Lucida Sans" panose="020B0602030504020204" pitchFamily="34" charset="0"/>
              </a:rPr>
              <a:t>3289 Johnstowne Street</a:t>
            </a:r>
          </a:p>
          <a:p>
            <a:pPr algn="r"/>
            <a:r>
              <a:rPr lang="en-US" sz="1273" b="1" dirty="0">
                <a:ln w="3175">
                  <a:noFill/>
                </a:ln>
                <a:solidFill>
                  <a:schemeClr val="bg1"/>
                </a:solidFill>
                <a:latin typeface="Lucida Sans" panose="020B0602030504020204" pitchFamily="34" charset="0"/>
              </a:rPr>
              <a:t>Kiawah River Estates | Johns Island, SC 29455</a:t>
            </a:r>
          </a:p>
          <a:p>
            <a:pPr algn="r"/>
            <a:r>
              <a:rPr lang="en-US" sz="1273" b="1" dirty="0">
                <a:ln w="3175">
                  <a:noFill/>
                </a:ln>
                <a:solidFill>
                  <a:schemeClr val="bg1"/>
                </a:solidFill>
                <a:latin typeface="Lucida Sans" panose="020B0602030504020204" pitchFamily="34" charset="0"/>
              </a:rPr>
              <a:t>MLS# 20028404 | $454,000</a:t>
            </a:r>
            <a:endParaRPr lang="en-US" sz="1000" b="1" i="1" dirty="0">
              <a:ln w="3175">
                <a:noFill/>
              </a:ln>
              <a:solidFill>
                <a:schemeClr val="bg1"/>
              </a:solidFill>
              <a:latin typeface="Lucida Sans" panose="020B0602030504020204" pitchFamily="34" charset="0"/>
            </a:endParaRPr>
          </a:p>
        </p:txBody>
      </p:sp>
      <p:sp>
        <p:nvSpPr>
          <p:cNvPr id="30" name="Rectangle 29"/>
          <p:cNvSpPr/>
          <p:nvPr/>
        </p:nvSpPr>
        <p:spPr>
          <a:xfrm>
            <a:off x="1423992" y="8240748"/>
            <a:ext cx="4465055" cy="435184"/>
          </a:xfrm>
          <a:prstGeom prst="rect">
            <a:avLst/>
          </a:prstGeom>
        </p:spPr>
        <p:txBody>
          <a:bodyPr wrap="square">
            <a:spAutoFit/>
          </a:bodyPr>
          <a:lstStyle/>
          <a:p>
            <a:pPr algn="ctr"/>
            <a:r>
              <a:rPr lang="en-US" sz="1273" dirty="0">
                <a:solidFill>
                  <a:schemeClr val="bg1"/>
                </a:solidFill>
                <a:latin typeface="Lucida Sans" panose="020B0602030504020204" pitchFamily="34" charset="0"/>
              </a:rPr>
              <a:t>Lee Lindler</a:t>
            </a:r>
            <a:br>
              <a:rPr lang="en-US" sz="1273" dirty="0">
                <a:solidFill>
                  <a:schemeClr val="bg1"/>
                </a:solidFill>
                <a:latin typeface="Lucida Sans" panose="020B0602030504020204" pitchFamily="34" charset="0"/>
              </a:rPr>
            </a:br>
            <a:r>
              <a:rPr lang="en-US" sz="955" dirty="0">
                <a:solidFill>
                  <a:schemeClr val="bg1"/>
                </a:solidFill>
                <a:latin typeface="Lucida Sans" panose="020B0602030504020204" pitchFamily="34" charset="0"/>
              </a:rPr>
              <a:t>Cell (843) 637-0803 | lee@akersellis.com</a:t>
            </a:r>
          </a:p>
        </p:txBody>
      </p:sp>
      <p:sp>
        <p:nvSpPr>
          <p:cNvPr id="35" name="Rectangle 34"/>
          <p:cNvSpPr/>
          <p:nvPr/>
        </p:nvSpPr>
        <p:spPr>
          <a:xfrm>
            <a:off x="123611" y="8827888"/>
            <a:ext cx="7065815" cy="316112"/>
          </a:xfrm>
          <a:prstGeom prst="rect">
            <a:avLst/>
          </a:prstGeom>
        </p:spPr>
        <p:txBody>
          <a:bodyPr wrap="square" anchor="b">
            <a:spAutoFit/>
          </a:bodyPr>
          <a:lstStyle/>
          <a:p>
            <a:pPr algn="ctr"/>
            <a:r>
              <a:rPr lang="en-US" sz="727" dirty="0">
                <a:solidFill>
                  <a:schemeClr val="bg1"/>
                </a:solidFill>
                <a:latin typeface="Lucida Sans" panose="020B0602030504020204" pitchFamily="34" charset="0"/>
              </a:rPr>
              <a:t>Akers Ellis Real Estate LLC | 3730 Bohicket Road, Suite 5 | Johns Island, SC 29455</a:t>
            </a:r>
            <a:br>
              <a:rPr lang="en-US" sz="727" dirty="0">
                <a:solidFill>
                  <a:schemeClr val="bg1"/>
                </a:solidFill>
                <a:latin typeface="Lucida Sans" panose="020B0602030504020204" pitchFamily="34" charset="0"/>
              </a:rPr>
            </a:br>
            <a:r>
              <a:rPr lang="en-US" sz="727" dirty="0">
                <a:solidFill>
                  <a:schemeClr val="bg1"/>
                </a:solidFill>
                <a:latin typeface="Lucida Sans" panose="020B0602030504020204" pitchFamily="34" charset="0"/>
              </a:rPr>
              <a:t>akersellis.com</a:t>
            </a:r>
          </a:p>
        </p:txBody>
      </p:sp>
      <p:pic>
        <p:nvPicPr>
          <p:cNvPr id="37"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275644" y="8219119"/>
            <a:ext cx="817192" cy="8459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Picture 39"/>
          <p:cNvPicPr>
            <a:picLocks noChangeAspect="1"/>
          </p:cNvPicPr>
          <p:nvPr/>
        </p:nvPicPr>
        <p:blipFill>
          <a:blip r:embed="rId6">
            <a:extLst>
              <a:ext uri="{28A0092B-C50C-407E-A947-70E740481C1C}">
                <a14:useLocalDpi xmlns:a14="http://schemas.microsoft.com/office/drawing/2010/main" val="0"/>
              </a:ext>
            </a:extLst>
          </a:blip>
          <a:srcRect/>
          <a:stretch/>
        </p:blipFill>
        <p:spPr>
          <a:xfrm>
            <a:off x="177947" y="8419938"/>
            <a:ext cx="1245178" cy="444315"/>
          </a:xfrm>
          <a:prstGeom prst="rect">
            <a:avLst/>
          </a:prstGeom>
          <a:effectLst/>
        </p:spPr>
      </p:pic>
      <p:sp>
        <p:nvSpPr>
          <p:cNvPr id="2" name="Title 1"/>
          <p:cNvSpPr>
            <a:spLocks noGrp="1"/>
          </p:cNvSpPr>
          <p:nvPr>
            <p:ph type="ctrTitle"/>
          </p:nvPr>
        </p:nvSpPr>
        <p:spPr>
          <a:xfrm>
            <a:off x="1600201" y="0"/>
            <a:ext cx="5714999" cy="1035247"/>
          </a:xfrm>
          <a:effectLst/>
        </p:spPr>
        <p:txBody>
          <a:bodyPr anchor="t">
            <a:noAutofit/>
          </a:bodyPr>
          <a:lstStyle/>
          <a:p>
            <a:r>
              <a:rPr lang="en-US" sz="1909" i="1" dirty="0">
                <a:ln>
                  <a:solidFill>
                    <a:schemeClr val="bg2">
                      <a:lumMod val="25000"/>
                    </a:schemeClr>
                  </a:solidFill>
                </a:ln>
                <a:solidFill>
                  <a:schemeClr val="bg1"/>
                </a:solidFill>
                <a:effectLst>
                  <a:outerShdw blurRad="50800" dist="38100" dir="5400000" algn="t" rotWithShape="0">
                    <a:prstClr val="black">
                      <a:alpha val="40000"/>
                    </a:prstClr>
                  </a:outerShdw>
                </a:effectLst>
                <a:latin typeface="Lucida Sans" panose="020B0602030504020204" pitchFamily="34" charset="0"/>
              </a:rPr>
              <a:t>4-Bedroom Deal in Kiawah River Estates</a:t>
            </a:r>
            <a:endParaRPr lang="en-US" sz="1909" dirty="0">
              <a:ln>
                <a:solidFill>
                  <a:schemeClr val="bg2">
                    <a:lumMod val="25000"/>
                  </a:schemeClr>
                </a:solidFill>
              </a:ln>
              <a:solidFill>
                <a:schemeClr val="bg1"/>
              </a:solidFill>
              <a:effectLst>
                <a:outerShdw blurRad="50800" dist="38100" dir="5400000" algn="t" rotWithShape="0">
                  <a:prstClr val="black">
                    <a:alpha val="40000"/>
                  </a:prstClr>
                </a:outerShdw>
              </a:effectLst>
              <a:latin typeface="Lucida Sans" panose="020B0602030504020204" pitchFamily="34" charset="0"/>
            </a:endParaRPr>
          </a:p>
        </p:txBody>
      </p:sp>
      <p:pic>
        <p:nvPicPr>
          <p:cNvPr id="5" name="Picture 4"/>
          <p:cNvPicPr>
            <a:picLocks/>
          </p:cNvPicPr>
          <p:nvPr/>
        </p:nvPicPr>
        <p:blipFill>
          <a:blip r:embed="rId7" cstate="print">
            <a:extLst>
              <a:ext uri="{28A0092B-C50C-407E-A947-70E740481C1C}">
                <a14:useLocalDpi xmlns:a14="http://schemas.microsoft.com/office/drawing/2010/main" val="0"/>
              </a:ext>
            </a:extLst>
          </a:blip>
          <a:srcRect/>
          <a:stretch/>
        </p:blipFill>
        <p:spPr>
          <a:xfrm>
            <a:off x="81208" y="952"/>
            <a:ext cx="1371600" cy="912495"/>
          </a:xfrm>
          <a:prstGeom prst="rect">
            <a:avLst/>
          </a:prstGeom>
        </p:spPr>
      </p:pic>
      <p:pic>
        <p:nvPicPr>
          <p:cNvPr id="6" name="Picture 5"/>
          <p:cNvPicPr>
            <a:picLocks/>
          </p:cNvPicPr>
          <p:nvPr/>
        </p:nvPicPr>
        <p:blipFill>
          <a:blip r:embed="rId8" cstate="print">
            <a:extLst>
              <a:ext uri="{28A0092B-C50C-407E-A947-70E740481C1C}">
                <a14:useLocalDpi xmlns:a14="http://schemas.microsoft.com/office/drawing/2010/main" val="0"/>
              </a:ext>
            </a:extLst>
          </a:blip>
          <a:srcRect/>
          <a:stretch/>
        </p:blipFill>
        <p:spPr>
          <a:xfrm>
            <a:off x="81208" y="3082370"/>
            <a:ext cx="1371600" cy="911860"/>
          </a:xfrm>
          <a:prstGeom prst="rect">
            <a:avLst/>
          </a:prstGeom>
        </p:spPr>
      </p:pic>
      <p:pic>
        <p:nvPicPr>
          <p:cNvPr id="7" name="Picture 6"/>
          <p:cNvPicPr>
            <a:picLocks/>
          </p:cNvPicPr>
          <p:nvPr/>
        </p:nvPicPr>
        <p:blipFill>
          <a:blip r:embed="rId9" cstate="print">
            <a:extLst>
              <a:ext uri="{28A0092B-C50C-407E-A947-70E740481C1C}">
                <a14:useLocalDpi xmlns:a14="http://schemas.microsoft.com/office/drawing/2010/main" val="0"/>
              </a:ext>
            </a:extLst>
          </a:blip>
          <a:srcRect/>
          <a:stretch/>
        </p:blipFill>
        <p:spPr>
          <a:xfrm>
            <a:off x="81207" y="4108450"/>
            <a:ext cx="1371600" cy="911860"/>
          </a:xfrm>
          <a:prstGeom prst="rect">
            <a:avLst/>
          </a:prstGeom>
        </p:spPr>
      </p:pic>
      <p:pic>
        <p:nvPicPr>
          <p:cNvPr id="8" name="Picture 7"/>
          <p:cNvPicPr>
            <a:picLocks/>
          </p:cNvPicPr>
          <p:nvPr/>
        </p:nvPicPr>
        <p:blipFill>
          <a:blip r:embed="rId10" cstate="print">
            <a:extLst>
              <a:ext uri="{28A0092B-C50C-407E-A947-70E740481C1C}">
                <a14:useLocalDpi xmlns:a14="http://schemas.microsoft.com/office/drawing/2010/main" val="0"/>
              </a:ext>
            </a:extLst>
          </a:blip>
          <a:srcRect/>
          <a:stretch/>
        </p:blipFill>
        <p:spPr>
          <a:xfrm>
            <a:off x="81208" y="7190500"/>
            <a:ext cx="1371600" cy="914400"/>
          </a:xfrm>
          <a:prstGeom prst="rect">
            <a:avLst/>
          </a:prstGeom>
        </p:spPr>
      </p:pic>
      <p:pic>
        <p:nvPicPr>
          <p:cNvPr id="14" name="Picture 13"/>
          <p:cNvPicPr>
            <a:picLocks/>
          </p:cNvPicPr>
          <p:nvPr/>
        </p:nvPicPr>
        <p:blipFill>
          <a:blip r:embed="rId11" cstate="print">
            <a:extLst>
              <a:ext uri="{28A0092B-C50C-407E-A947-70E740481C1C}">
                <a14:useLocalDpi xmlns:a14="http://schemas.microsoft.com/office/drawing/2010/main" val="0"/>
              </a:ext>
            </a:extLst>
          </a:blip>
          <a:srcRect/>
          <a:stretch/>
        </p:blipFill>
        <p:spPr>
          <a:xfrm>
            <a:off x="81208" y="1027667"/>
            <a:ext cx="1371600" cy="914400"/>
          </a:xfrm>
          <a:prstGeom prst="rect">
            <a:avLst/>
          </a:prstGeom>
        </p:spPr>
      </p:pic>
      <p:pic>
        <p:nvPicPr>
          <p:cNvPr id="15" name="Picture 14"/>
          <p:cNvPicPr>
            <a:picLocks/>
          </p:cNvPicPr>
          <p:nvPr/>
        </p:nvPicPr>
        <p:blipFill>
          <a:blip r:embed="rId12" cstate="print">
            <a:extLst>
              <a:ext uri="{28A0092B-C50C-407E-A947-70E740481C1C}">
                <a14:useLocalDpi xmlns:a14="http://schemas.microsoft.com/office/drawing/2010/main" val="0"/>
              </a:ext>
            </a:extLst>
          </a:blip>
          <a:srcRect/>
          <a:stretch/>
        </p:blipFill>
        <p:spPr>
          <a:xfrm>
            <a:off x="81208" y="5134530"/>
            <a:ext cx="1371600" cy="913130"/>
          </a:xfrm>
          <a:prstGeom prst="rect">
            <a:avLst/>
          </a:prstGeom>
        </p:spPr>
      </p:pic>
      <p:pic>
        <p:nvPicPr>
          <p:cNvPr id="16" name="Picture 15"/>
          <p:cNvPicPr>
            <a:picLocks/>
          </p:cNvPicPr>
          <p:nvPr/>
        </p:nvPicPr>
        <p:blipFill>
          <a:blip r:embed="rId13" cstate="print">
            <a:extLst>
              <a:ext uri="{28A0092B-C50C-407E-A947-70E740481C1C}">
                <a14:useLocalDpi xmlns:a14="http://schemas.microsoft.com/office/drawing/2010/main" val="0"/>
              </a:ext>
            </a:extLst>
          </a:blip>
          <a:srcRect/>
          <a:stretch/>
        </p:blipFill>
        <p:spPr>
          <a:xfrm>
            <a:off x="81207" y="2056287"/>
            <a:ext cx="1371600" cy="911863"/>
          </a:xfrm>
          <a:prstGeom prst="rect">
            <a:avLst/>
          </a:prstGeom>
        </p:spPr>
      </p:pic>
      <p:pic>
        <p:nvPicPr>
          <p:cNvPr id="17" name="Picture 16"/>
          <p:cNvPicPr>
            <a:picLocks/>
          </p:cNvPicPr>
          <p:nvPr/>
        </p:nvPicPr>
        <p:blipFill>
          <a:blip r:embed="rId14" cstate="print">
            <a:extLst>
              <a:ext uri="{28A0092B-C50C-407E-A947-70E740481C1C}">
                <a14:useLocalDpi xmlns:a14="http://schemas.microsoft.com/office/drawing/2010/main" val="0"/>
              </a:ext>
            </a:extLst>
          </a:blip>
          <a:srcRect/>
          <a:stretch/>
        </p:blipFill>
        <p:spPr>
          <a:xfrm>
            <a:off x="81208" y="6161880"/>
            <a:ext cx="1371600" cy="914400"/>
          </a:xfrm>
          <a:prstGeom prst="rect">
            <a:avLst/>
          </a:prstGeom>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857</TotalTime>
  <Words>382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Lucida Sans</vt:lpstr>
      <vt:lpstr>Office Theme</vt:lpstr>
      <vt:lpstr>4-Bedroom Deal in Kiawah River Estates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58</cp:revision>
  <dcterms:created xsi:type="dcterms:W3CDTF">2006-08-16T00:00:00Z</dcterms:created>
  <dcterms:modified xsi:type="dcterms:W3CDTF">2020-12-02T16:47:44Z</dcterms:modified>
</cp:coreProperties>
</file>