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131" y="43"/>
      </p:cViewPr>
      <p:guideLst>
        <p:guide orient="horz" pos="230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451" y="635754"/>
            <a:ext cx="6008405" cy="3428247"/>
          </a:xfrm>
        </p:spPr>
        <p:txBody>
          <a:bodyPr anchor="b">
            <a:normAutofit/>
          </a:bodyPr>
          <a:lstStyle>
            <a:lvl1pPr algn="ctr">
              <a:defRPr sz="3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55451" y="4145280"/>
            <a:ext cx="6008405" cy="2367049"/>
          </a:xfrm>
        </p:spPr>
        <p:txBody>
          <a:bodyPr anchor="t">
            <a:normAutofit/>
          </a:bodyPr>
          <a:lstStyle>
            <a:lvl1pPr marL="0" indent="0" algn="ctr">
              <a:buNone/>
              <a:defRPr sz="1440">
                <a:gradFill flip="none" rotWithShape="1">
                  <a:gsLst>
                    <a:gs pos="0">
                      <a:schemeClr val="tx1"/>
                    </a:gs>
                    <a:gs pos="100000">
                      <a:schemeClr val="tx1">
                        <a:lumMod val="75000"/>
                      </a:schemeClr>
                    </a:gs>
                  </a:gsLst>
                  <a:lin ang="0" scaled="1"/>
                  <a:tileRect/>
                </a:gra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142" y="4669318"/>
            <a:ext cx="5930406" cy="968005"/>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143" y="1062600"/>
            <a:ext cx="584114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734142" y="5637323"/>
            <a:ext cx="5930406" cy="87154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4/26/2023</a:t>
            </a:fld>
            <a:endParaRPr lang="en-US"/>
          </a:p>
        </p:txBody>
      </p:sp>
      <p:sp>
        <p:nvSpPr>
          <p:cNvPr id="6" name="Footer Placeholder 5"/>
          <p:cNvSpPr>
            <a:spLocks noGrp="1"/>
          </p:cNvSpPr>
          <p:nvPr>
            <p:ph type="ftr" sz="quarter" idx="11"/>
          </p:nvPr>
        </p:nvSpPr>
        <p:spPr>
          <a:xfrm>
            <a:off x="734143" y="6593434"/>
            <a:ext cx="4269822" cy="38946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8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635753"/>
            <a:ext cx="6009179" cy="3346967"/>
          </a:xfrm>
        </p:spPr>
        <p:txBody>
          <a:bodyPr anchor="ctr">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4678" y="4632960"/>
            <a:ext cx="6009179" cy="1875904"/>
          </a:xfrm>
        </p:spPr>
        <p:txBody>
          <a:bodyPr anchor="ctr">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67055" y="91762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5" name="TextBox 14"/>
          <p:cNvSpPr txBox="1"/>
          <p:nvPr/>
        </p:nvSpPr>
        <p:spPr>
          <a:xfrm>
            <a:off x="6311058" y="318498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247018"/>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05149" y="3893980"/>
            <a:ext cx="5304902" cy="406400"/>
          </a:xfrm>
        </p:spPr>
        <p:txBody>
          <a:bodyPr anchor="ctr">
            <a:normAutofit/>
          </a:bodyPr>
          <a:lstStyle>
            <a:lvl1pPr marL="0" indent="0">
              <a:buFontTx/>
              <a:buNone/>
              <a:defRPr sz="112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Click to edit Master text styles</a:t>
            </a:r>
          </a:p>
        </p:txBody>
      </p:sp>
      <p:sp>
        <p:nvSpPr>
          <p:cNvPr id="3" name="Text Placeholder 2"/>
          <p:cNvSpPr>
            <a:spLocks noGrp="1"/>
          </p:cNvSpPr>
          <p:nvPr>
            <p:ph type="body" idx="1"/>
          </p:nvPr>
        </p:nvSpPr>
        <p:spPr>
          <a:xfrm>
            <a:off x="654678" y="4950620"/>
            <a:ext cx="6009178" cy="1544320"/>
          </a:xfrm>
        </p:spPr>
        <p:txBody>
          <a:bodyPr anchor="ctr">
            <a:normAutofit/>
          </a:bodyPr>
          <a:lstStyle>
            <a:lvl1pPr marL="0" indent="0" algn="l">
              <a:buNone/>
              <a:defRPr sz="1440">
                <a:gradFill flip="none" rotWithShape="1">
                  <a:gsLst>
                    <a:gs pos="0">
                      <a:schemeClr val="tx1"/>
                    </a:gs>
                    <a:gs pos="100000">
                      <a:schemeClr val="tx1">
                        <a:lumMod val="75000"/>
                      </a:schemeClr>
                    </a:gs>
                  </a:gsLst>
                  <a:lin ang="0" scaled="1"/>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54678" y="3843804"/>
            <a:ext cx="6009870" cy="1566720"/>
          </a:xfrm>
        </p:spPr>
        <p:txBody>
          <a:bodyPr anchor="b">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6813" y="5410524"/>
            <a:ext cx="6009871" cy="1098340"/>
          </a:xfrm>
        </p:spPr>
        <p:txBody>
          <a:bodyPr anchor="t">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67055" y="80410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6" name="TextBox 15"/>
          <p:cNvSpPr txBox="1"/>
          <p:nvPr/>
        </p:nvSpPr>
        <p:spPr>
          <a:xfrm>
            <a:off x="6310045" y="307146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033994"/>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54678" y="4145280"/>
            <a:ext cx="6009870" cy="1123906"/>
          </a:xfrm>
        </p:spPr>
        <p:txBody>
          <a:bodyPr vert="horz" lIns="91440" tIns="45720" rIns="91440" bIns="45720" rtlCol="0" anchor="b">
            <a:normAutofit/>
          </a:bodyPr>
          <a:lstStyle>
            <a:lvl1pPr>
              <a:buNone/>
              <a:defRPr lang="en-US" sz="16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8" y="5269186"/>
            <a:ext cx="6009870" cy="123967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77" y="635753"/>
            <a:ext cx="6009178" cy="294056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54677" y="3928471"/>
            <a:ext cx="6009178" cy="1119235"/>
          </a:xfrm>
        </p:spPr>
        <p:txBody>
          <a:bodyPr vert="horz" lIns="91440" tIns="45720" rIns="91440" bIns="45720" rtlCol="0" anchor="b">
            <a:normAutofit/>
          </a:bodyPr>
          <a:lstStyle>
            <a:lvl1pPr>
              <a:buNone/>
              <a:defRPr lang="en-US" sz="192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7" y="5047706"/>
            <a:ext cx="6009178" cy="146115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1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54678" y="635752"/>
            <a:ext cx="6009178" cy="139997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6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1366" y="635753"/>
            <a:ext cx="1422490" cy="58731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4678" y="635753"/>
            <a:ext cx="4499310" cy="58731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0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4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451" y="3488745"/>
            <a:ext cx="6008405" cy="1944859"/>
          </a:xfrm>
        </p:spPr>
        <p:txBody>
          <a:bodyPr anchor="b">
            <a:normAutofit/>
          </a:bodyPr>
          <a:lstStyle>
            <a:lvl1pPr algn="r">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5451" y="5444064"/>
            <a:ext cx="6008405" cy="1064800"/>
          </a:xfrm>
        </p:spPr>
        <p:txBody>
          <a:bodyPr anchor="t">
            <a:normAutofit/>
          </a:bodyPr>
          <a:lstStyle>
            <a:lvl1pPr marL="0" indent="0" algn="r">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9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4678" y="2198292"/>
            <a:ext cx="2948058" cy="4300086"/>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2465" y="2198291"/>
            <a:ext cx="2951391" cy="4300085"/>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5045" y="2198291"/>
            <a:ext cx="2717690" cy="782502"/>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4678" y="2971763"/>
            <a:ext cx="2948058"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28120" y="2198292"/>
            <a:ext cx="2735736" cy="773471"/>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32" y="2971763"/>
            <a:ext cx="2961216"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1871923"/>
            <a:ext cx="2183618" cy="1463040"/>
          </a:xfrm>
        </p:spPr>
        <p:txBody>
          <a:bodyPr anchor="b">
            <a:normAutofit/>
          </a:bodyPr>
          <a:lstStyle>
            <a:lvl1pPr algn="l">
              <a:defRPr sz="1760" b="0"/>
            </a:lvl1pPr>
          </a:lstStyle>
          <a:p>
            <a:r>
              <a:rPr lang="en-US"/>
              <a:t>Click to edit Master title style</a:t>
            </a:r>
            <a:endParaRPr lang="en-US" dirty="0"/>
          </a:p>
        </p:txBody>
      </p:sp>
      <p:sp>
        <p:nvSpPr>
          <p:cNvPr id="3" name="Content Placeholder 2"/>
          <p:cNvSpPr>
            <a:spLocks noGrp="1"/>
          </p:cNvSpPr>
          <p:nvPr>
            <p:ph idx="1"/>
          </p:nvPr>
        </p:nvSpPr>
        <p:spPr>
          <a:xfrm>
            <a:off x="3063085" y="635753"/>
            <a:ext cx="3600771" cy="5873110"/>
          </a:xfrm>
        </p:spPr>
        <p:txBody>
          <a:bodyPr anchor="ctr">
            <a:normAutofit/>
          </a:bodyPr>
          <a:lstStyle>
            <a:lvl1pPr>
              <a:defRPr sz="1440"/>
            </a:lvl1pPr>
            <a:lvl2pPr>
              <a:defRPr sz="1280"/>
            </a:lvl2pPr>
            <a:lvl3pPr>
              <a:defRPr sz="1120"/>
            </a:lvl3pPr>
            <a:lvl4pPr>
              <a:defRPr sz="96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4678" y="3334963"/>
            <a:ext cx="2183618"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96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2024820"/>
            <a:ext cx="3539042" cy="146304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412353" y="-19507"/>
            <a:ext cx="2000050"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653855" y="3487860"/>
            <a:ext cx="3539042"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3618919" y="6593434"/>
            <a:ext cx="574802" cy="389467"/>
          </a:xfrm>
        </p:spPr>
        <p:txBody>
          <a:bodyPr/>
          <a:lstStyle/>
          <a:p>
            <a:fld id="{1D8BD707-D9CF-40AE-B4C6-C98DA3205C09}" type="datetimeFigureOut">
              <a:rPr lang="en-US" smtClean="0"/>
              <a:pPr/>
              <a:t>4/26/2023</a:t>
            </a:fld>
            <a:endParaRPr lang="en-US"/>
          </a:p>
        </p:txBody>
      </p:sp>
      <p:sp>
        <p:nvSpPr>
          <p:cNvPr id="6" name="Footer Placeholder 5"/>
          <p:cNvSpPr>
            <a:spLocks noGrp="1"/>
          </p:cNvSpPr>
          <p:nvPr>
            <p:ph type="ftr" sz="quarter" idx="11"/>
          </p:nvPr>
        </p:nvSpPr>
        <p:spPr>
          <a:xfrm>
            <a:off x="654678" y="6593434"/>
            <a:ext cx="2964240" cy="389467"/>
          </a:xfrm>
        </p:spPr>
        <p:txBody>
          <a:bodyPr/>
          <a:lstStyle/>
          <a:p>
            <a:endParaRPr lang="en-US"/>
          </a:p>
        </p:txBody>
      </p:sp>
      <p:sp>
        <p:nvSpPr>
          <p:cNvPr id="7" name="Slide Number Placeholder 6"/>
          <p:cNvSpPr>
            <a:spLocks noGrp="1"/>
          </p:cNvSpPr>
          <p:nvPr>
            <p:ph type="sldNum" sz="quarter" idx="12"/>
          </p:nvPr>
        </p:nvSpPr>
        <p:spPr>
          <a:xfrm>
            <a:off x="6419410" y="6593434"/>
            <a:ext cx="244149" cy="351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4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678" y="635752"/>
            <a:ext cx="6009178" cy="1399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4678" y="2198291"/>
            <a:ext cx="6009178" cy="43105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1367" y="6590144"/>
            <a:ext cx="1029971"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4/26/2023</a:t>
            </a:fld>
            <a:endParaRPr lang="en-US"/>
          </a:p>
        </p:txBody>
      </p:sp>
      <p:sp>
        <p:nvSpPr>
          <p:cNvPr id="5" name="Footer Placeholder 4"/>
          <p:cNvSpPr>
            <a:spLocks noGrp="1"/>
          </p:cNvSpPr>
          <p:nvPr>
            <p:ph type="ftr" sz="quarter" idx="3"/>
          </p:nvPr>
        </p:nvSpPr>
        <p:spPr>
          <a:xfrm>
            <a:off x="654678" y="6590144"/>
            <a:ext cx="4499310" cy="389467"/>
          </a:xfrm>
          <a:prstGeom prst="rect">
            <a:avLst/>
          </a:prstGeom>
        </p:spPr>
        <p:txBody>
          <a:bodyPr vert="horz" lIns="91440" tIns="45720" rIns="91440" bIns="45720" rtlCol="0" anchor="ctr"/>
          <a:lstStyle>
            <a:lvl1pPr algn="l">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6333762" y="6590144"/>
            <a:ext cx="330786"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6528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65760" rtl="0" eaLnBrk="1" latinLnBrk="0" hangingPunct="1">
        <a:spcBef>
          <a:spcPct val="0"/>
        </a:spcBef>
        <a:buNone/>
        <a:defRPr sz="224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ct val="20000"/>
        </a:spcBef>
        <a:spcAft>
          <a:spcPts val="480"/>
        </a:spcAft>
        <a:buClr>
          <a:schemeClr val="tx1"/>
        </a:buClr>
        <a:buSzPct val="130000"/>
        <a:buFont typeface="Arial"/>
        <a:buChar char="•"/>
        <a:defRPr sz="14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94360" indent="-228600" algn="l" defTabSz="365760" rtl="0" eaLnBrk="1" latinLnBrk="0" hangingPunct="1">
        <a:spcBef>
          <a:spcPct val="20000"/>
        </a:spcBef>
        <a:spcAft>
          <a:spcPts val="48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60120" indent="-22860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34440" indent="-13716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00200" indent="-137160" algn="l" defTabSz="365760" rtl="0" eaLnBrk="1" latinLnBrk="0" hangingPunct="1">
        <a:spcBef>
          <a:spcPct val="20000"/>
        </a:spcBef>
        <a:spcAft>
          <a:spcPts val="480"/>
        </a:spcAft>
        <a:buClr>
          <a:schemeClr val="tx1"/>
        </a:buClr>
        <a:buSzPct val="130000"/>
        <a:buFont typeface="Arial"/>
        <a:buChar char="•"/>
        <a:defRPr sz="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1168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37744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74320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108960" indent="-182880" algn="l" defTabSz="365760" rtl="0" eaLnBrk="1" latinLnBrk="0" hangingPunct="1">
        <a:spcBef>
          <a:spcPct val="20000"/>
        </a:spcBef>
        <a:spcAft>
          <a:spcPts val="480"/>
        </a:spcAft>
        <a:buClr>
          <a:schemeClr val="tx1"/>
        </a:buClr>
        <a:buSzPct val="10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D18BDAE-7FB9-4708-95B3-3B390537A2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2438400"/>
            <a:ext cx="3657600" cy="2438400"/>
          </a:xfrm>
          <a:prstGeom prst="rect">
            <a:avLst/>
          </a:prstGeom>
          <a:ln w="12700">
            <a:solidFill>
              <a:schemeClr val="tx1"/>
            </a:solidFill>
          </a:ln>
        </p:spPr>
      </p:pic>
      <p:pic>
        <p:nvPicPr>
          <p:cNvPr id="3" name="Picture 2">
            <a:extLst>
              <a:ext uri="{FF2B5EF4-FFF2-40B4-BE49-F238E27FC236}">
                <a16:creationId xmlns:a16="http://schemas.microsoft.com/office/drawing/2014/main" id="{D543909F-2996-010D-7E26-BB1AB764B9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7600" y="2438400"/>
            <a:ext cx="3657600" cy="2438400"/>
          </a:xfrm>
          <a:prstGeom prst="rect">
            <a:avLst/>
          </a:prstGeom>
          <a:ln w="12700">
            <a:solidFill>
              <a:schemeClr val="tx1"/>
            </a:solidFill>
          </a:ln>
        </p:spPr>
      </p:pic>
      <p:sp>
        <p:nvSpPr>
          <p:cNvPr id="13" name="Rectangle 12"/>
          <p:cNvSpPr/>
          <p:nvPr/>
        </p:nvSpPr>
        <p:spPr>
          <a:xfrm>
            <a:off x="1143001" y="5381767"/>
            <a:ext cx="2133600" cy="1169294"/>
          </a:xfrm>
          <a:prstGeom prst="rect">
            <a:avLst/>
          </a:prstGeom>
        </p:spPr>
        <p:txBody>
          <a:bodyPr wrap="square">
            <a:spAutoFit/>
          </a:bodyPr>
          <a:lstStyle/>
          <a:p>
            <a:pPr>
              <a:lnSpc>
                <a:spcPct val="200000"/>
              </a:lnSpc>
            </a:pPr>
            <a:r>
              <a:rPr lang="en-US" sz="1018" b="1" dirty="0">
                <a:solidFill>
                  <a:schemeClr val="bg1"/>
                </a:solidFill>
                <a:latin typeface="Futura Bk BT" panose="020B0502020204020303" pitchFamily="34" charset="0"/>
                <a:ea typeface="Gadugi" panose="020B0502040204020203" pitchFamily="34" charset="0"/>
              </a:rPr>
              <a:t>Chrissy Strickland</a:t>
            </a:r>
            <a:br>
              <a:rPr lang="en-US" sz="800" b="1"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843-906-5553</a:t>
            </a:r>
          </a:p>
          <a:p>
            <a:pPr>
              <a:lnSpc>
                <a:spcPct val="200000"/>
              </a:lnSpc>
            </a:pPr>
            <a:r>
              <a:rPr lang="en-US" sz="873" dirty="0">
                <a:solidFill>
                  <a:schemeClr val="bg1"/>
                </a:solidFill>
                <a:latin typeface="Futura Bk BT" panose="020B0502020204020303" pitchFamily="34" charset="0"/>
                <a:ea typeface="Gadugi" panose="020B0502040204020203" pitchFamily="34" charset="0"/>
              </a:rPr>
              <a:t>chrissyresiderealestate@gmail.com</a:t>
            </a:r>
            <a:br>
              <a:rPr lang="en-US" sz="873"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www.residerealestatellc.com</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658" y="6867136"/>
            <a:ext cx="955964" cy="37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43000" y="6875780"/>
            <a:ext cx="1047328" cy="361061"/>
          </a:xfrm>
          <a:prstGeom prst="rect">
            <a:avLst/>
          </a:prstGeom>
        </p:spPr>
        <p:txBody>
          <a:bodyPr wrap="square">
            <a:spAutoFit/>
          </a:bodyPr>
          <a:lstStyle/>
          <a:p>
            <a:r>
              <a:rPr lang="en-US" sz="582" dirty="0">
                <a:solidFill>
                  <a:schemeClr val="bg1"/>
                </a:solidFill>
                <a:latin typeface="Gadugi" panose="020B0502040204020203" pitchFamily="34" charset="0"/>
                <a:ea typeface="Gadugi" panose="020B0502040204020203" pitchFamily="34" charset="0"/>
              </a:rPr>
              <a:t>Reside Real Estate LLC</a:t>
            </a:r>
          </a:p>
          <a:p>
            <a:r>
              <a:rPr lang="en-US" sz="582" dirty="0">
                <a:solidFill>
                  <a:schemeClr val="bg1"/>
                </a:solidFill>
                <a:latin typeface="Gadugi" panose="020B0502040204020203" pitchFamily="34" charset="0"/>
                <a:ea typeface="Gadugi" panose="020B0502040204020203" pitchFamily="34" charset="0"/>
              </a:rPr>
              <a:t>155 </a:t>
            </a:r>
            <a:r>
              <a:rPr lang="en-US" sz="582" dirty="0" err="1">
                <a:solidFill>
                  <a:schemeClr val="bg1"/>
                </a:solidFill>
                <a:latin typeface="Gadugi" panose="020B0502040204020203" pitchFamily="34" charset="0"/>
                <a:ea typeface="Gadugi" panose="020B0502040204020203" pitchFamily="34" charset="0"/>
              </a:rPr>
              <a:t>Wingo</a:t>
            </a:r>
            <a:r>
              <a:rPr lang="en-US" sz="582" dirty="0">
                <a:solidFill>
                  <a:schemeClr val="bg1"/>
                </a:solidFill>
                <a:latin typeface="Gadugi" panose="020B0502040204020203" pitchFamily="34" charset="0"/>
                <a:ea typeface="Gadugi" panose="020B0502040204020203" pitchFamily="34" charset="0"/>
              </a:rPr>
              <a:t> Way Unit 421</a:t>
            </a:r>
            <a:br>
              <a:rPr lang="en-US" sz="582" dirty="0">
                <a:solidFill>
                  <a:schemeClr val="bg1"/>
                </a:solidFill>
                <a:latin typeface="Gadugi" panose="020B0502040204020203" pitchFamily="34" charset="0"/>
                <a:ea typeface="Gadugi" panose="020B0502040204020203" pitchFamily="34" charset="0"/>
              </a:rPr>
            </a:br>
            <a:r>
              <a:rPr lang="en-US" sz="582" dirty="0">
                <a:solidFill>
                  <a:schemeClr val="bg1"/>
                </a:solidFill>
                <a:latin typeface="Gadugi" panose="020B0502040204020203" pitchFamily="34" charset="0"/>
                <a:ea typeface="Gadugi" panose="020B0502040204020203" pitchFamily="34" charset="0"/>
              </a:rPr>
              <a:t>Mt. Pleasant, SC 29464</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3581400" y="4904502"/>
            <a:ext cx="3657600" cy="886698"/>
          </a:xfrm>
          <a:prstGeom prst="rect">
            <a:avLst/>
          </a:prstGeom>
        </p:spPr>
        <p:txBody>
          <a:bodyPr vert="horz" lIns="74096" tIns="37048" rIns="74096" bIns="37048"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1891" b="1" dirty="0">
                <a:solidFill>
                  <a:schemeClr val="bg1"/>
                </a:solidFill>
                <a:latin typeface="Futura LtCn BT" panose="020B0408020204030204" pitchFamily="34" charset="0"/>
              </a:rPr>
              <a:t>3299 Queensgate Way</a:t>
            </a:r>
          </a:p>
          <a:p>
            <a:pPr algn="r"/>
            <a:r>
              <a:rPr lang="en-US" sz="1309" dirty="0">
                <a:solidFill>
                  <a:schemeClr val="bg1"/>
                </a:solidFill>
                <a:latin typeface="Futura LtCn BT" panose="020B0408020204030204" pitchFamily="34" charset="0"/>
              </a:rPr>
              <a:t>Park West | Mount Pleasant, SC 29466</a:t>
            </a:r>
          </a:p>
          <a:p>
            <a:pPr algn="r"/>
            <a:r>
              <a:rPr lang="en-US" sz="1309" dirty="0">
                <a:solidFill>
                  <a:schemeClr val="bg1"/>
                </a:solidFill>
                <a:latin typeface="Futura LtCn BT" panose="020B0408020204030204" pitchFamily="34" charset="0"/>
              </a:rPr>
              <a:t>MLS# 23009039 | $429,500</a:t>
            </a:r>
          </a:p>
        </p:txBody>
      </p:sp>
      <p:sp>
        <p:nvSpPr>
          <p:cNvPr id="5" name="Title 1">
            <a:extLst>
              <a:ext uri="{FF2B5EF4-FFF2-40B4-BE49-F238E27FC236}">
                <a16:creationId xmlns:a16="http://schemas.microsoft.com/office/drawing/2014/main" id="{B8E47628-66A1-BC2A-612C-800AEBBF17A5}"/>
              </a:ext>
            </a:extLst>
          </p:cNvPr>
          <p:cNvSpPr txBox="1">
            <a:spLocks/>
          </p:cNvSpPr>
          <p:nvPr/>
        </p:nvSpPr>
        <p:spPr>
          <a:xfrm>
            <a:off x="7391400" y="685800"/>
            <a:ext cx="3657600" cy="713740"/>
          </a:xfrm>
          <a:prstGeom prst="rect">
            <a:avLst/>
          </a:prstGeom>
        </p:spPr>
        <p:txBody>
          <a:bodyPr vert="horz" lIns="101882" tIns="50941" rIns="101882" bIns="50941" rtlCol="0" anchor="ctr">
            <a:noAutofit/>
          </a:bodyPr>
          <a:lstStyle>
            <a:lvl1pPr algn="ctr" defTabSz="740991" rtl="0" eaLnBrk="1" latinLnBrk="0" hangingPunct="1">
              <a:spcBef>
                <a:spcPct val="0"/>
              </a:spcBef>
              <a:buNone/>
              <a:defRPr sz="3564" kern="1200">
                <a:solidFill>
                  <a:schemeClr val="tx1"/>
                </a:solidFill>
                <a:latin typeface="+mj-lt"/>
                <a:ea typeface="+mj-ea"/>
                <a:cs typeface="+mj-cs"/>
              </a:defRPr>
            </a:lvl1pPr>
          </a:lstStyle>
          <a:p>
            <a:r>
              <a:rPr lang="en-US" sz="4400" b="1"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rPr>
              <a:t>Like New</a:t>
            </a:r>
            <a:endParaRPr lang="en-US" sz="4400"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endParaRPr>
          </a:p>
        </p:txBody>
      </p:sp>
      <p:pic>
        <p:nvPicPr>
          <p:cNvPr id="7" name="Picture 6" descr="A person sitting on a couch&#10;&#10;Description automatically generated with medium confidence">
            <a:extLst>
              <a:ext uri="{FF2B5EF4-FFF2-40B4-BE49-F238E27FC236}">
                <a16:creationId xmlns:a16="http://schemas.microsoft.com/office/drawing/2014/main" id="{DB60D3B9-A7DC-DE08-90C4-5C1861279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205228"/>
            <a:ext cx="1012881" cy="1522373"/>
          </a:xfrm>
          <a:prstGeom prst="rect">
            <a:avLst/>
          </a:prstGeom>
        </p:spPr>
      </p:pic>
      <p:sp>
        <p:nvSpPr>
          <p:cNvPr id="8" name="Rectangle 7">
            <a:extLst>
              <a:ext uri="{FF2B5EF4-FFF2-40B4-BE49-F238E27FC236}">
                <a16:creationId xmlns:a16="http://schemas.microsoft.com/office/drawing/2014/main" id="{2284D496-CE47-92A1-3657-D0D3B92599C9}"/>
              </a:ext>
            </a:extLst>
          </p:cNvPr>
          <p:cNvSpPr/>
          <p:nvPr/>
        </p:nvSpPr>
        <p:spPr>
          <a:xfrm>
            <a:off x="3505200" y="5714762"/>
            <a:ext cx="3733800" cy="1492716"/>
          </a:xfrm>
          <a:prstGeom prst="rect">
            <a:avLst/>
          </a:prstGeom>
        </p:spPr>
        <p:txBody>
          <a:bodyPr wrap="square">
            <a:spAutoFit/>
          </a:bodyPr>
          <a:lstStyle/>
          <a:p>
            <a:pPr algn="r"/>
            <a:r>
              <a:rPr lang="en-US" sz="700" dirty="0">
                <a:solidFill>
                  <a:schemeClr val="bg1"/>
                </a:solidFill>
                <a:latin typeface="Gadugi" panose="020B0502040204020203" pitchFamily="34" charset="0"/>
                <a:ea typeface="Gadugi" panose="020B0502040204020203" pitchFamily="34" charset="0"/>
              </a:rPr>
              <a:t>LIKE NEW!! Fully renovated and updated from top to bottom!! The turnkey property you've been looking for without the new construction wait! Amazing updates and attention to detail will catch your eye upon entering this gorgeous home! Heavy moldings and shiplap features will wow you as you walk into this bright coastal design property. Cozy up by the gas log fireplace with the dazzling tile surround and enjoy the floating shelve feature to showcase your favorite pictures or decorations. The added </a:t>
            </a:r>
            <a:r>
              <a:rPr lang="en-US" sz="700" dirty="0" err="1">
                <a:solidFill>
                  <a:schemeClr val="bg1"/>
                </a:solidFill>
                <a:latin typeface="Gadugi" panose="020B0502040204020203" pitchFamily="34" charset="0"/>
                <a:ea typeface="Gadugi" panose="020B0502040204020203" pitchFamily="34" charset="0"/>
              </a:rPr>
              <a:t>dropzone</a:t>
            </a:r>
            <a:r>
              <a:rPr lang="en-US" sz="700" dirty="0">
                <a:solidFill>
                  <a:schemeClr val="bg1"/>
                </a:solidFill>
                <a:latin typeface="Gadugi" panose="020B0502040204020203" pitchFamily="34" charset="0"/>
                <a:ea typeface="Gadugi" panose="020B0502040204020203" pitchFamily="34" charset="0"/>
              </a:rPr>
              <a:t> will help to keep you stylish and organized. Upon entering this home you are immediately embraced by fresh paint and brand new wide Luxury vinyl plank flooring throughout the entire downstairs!</a:t>
            </a:r>
          </a:p>
          <a:p>
            <a:pPr algn="r"/>
            <a:r>
              <a:rPr lang="en-US" sz="700" dirty="0">
                <a:solidFill>
                  <a:schemeClr val="bg1"/>
                </a:solidFill>
                <a:latin typeface="Gadugi" panose="020B0502040204020203" pitchFamily="34" charset="0"/>
                <a:ea typeface="Gadugi" panose="020B0502040204020203" pitchFamily="34" charset="0"/>
              </a:rPr>
              <a:t>Outside this rear of the property you will find a newly painted screened porch to enjoy cool spring nights, and stay bug free. Also additional fenced in space for gardening or your favorite pet. Just outside the fence is a gorgeous pond filled with nature and beauty. Finally for added piece of mind this property had a new roof installed in 2019, a new HVAC in 2017, and new PEX plumbing in 2020. Make this beauty yours today!!</a:t>
            </a:r>
          </a:p>
        </p:txBody>
      </p:sp>
      <p:pic>
        <p:nvPicPr>
          <p:cNvPr id="25" name="Picture 24">
            <a:extLst>
              <a:ext uri="{FF2B5EF4-FFF2-40B4-BE49-F238E27FC236}">
                <a16:creationId xmlns:a16="http://schemas.microsoft.com/office/drawing/2014/main" id="{A2C819A3-71A7-4DE7-AF37-511F036A66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 y="0"/>
            <a:ext cx="3657600" cy="2480386"/>
          </a:xfrm>
          <a:prstGeom prst="rect">
            <a:avLst/>
          </a:prstGeom>
          <a:ln w="12700">
            <a:solidFill>
              <a:schemeClr val="tx1"/>
            </a:solidFill>
          </a:ln>
        </p:spPr>
      </p:pic>
      <p:pic>
        <p:nvPicPr>
          <p:cNvPr id="4" name="Picture 3">
            <a:extLst>
              <a:ext uri="{FF2B5EF4-FFF2-40B4-BE49-F238E27FC236}">
                <a16:creationId xmlns:a16="http://schemas.microsoft.com/office/drawing/2014/main" id="{790D2A44-3EF6-26A8-7153-372952A1281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57600" y="0"/>
            <a:ext cx="3657600" cy="2438400"/>
          </a:xfrm>
          <a:prstGeom prst="rect">
            <a:avLst/>
          </a:prstGeom>
          <a:ln w="12700">
            <a:solidFill>
              <a:schemeClr val="tx1"/>
            </a:solidFill>
          </a:ln>
        </p:spPr>
      </p:pic>
      <p:sp>
        <p:nvSpPr>
          <p:cNvPr id="2" name="Title 1"/>
          <p:cNvSpPr>
            <a:spLocks noGrp="1"/>
          </p:cNvSpPr>
          <p:nvPr>
            <p:ph type="ctrTitle"/>
          </p:nvPr>
        </p:nvSpPr>
        <p:spPr>
          <a:xfrm>
            <a:off x="1828800" y="2106260"/>
            <a:ext cx="3657600" cy="664279"/>
          </a:xfrm>
          <a:solidFill>
            <a:schemeClr val="tx1">
              <a:lumMod val="95000"/>
            </a:schemeClr>
          </a:solidFill>
        </p:spPr>
        <p:txBody>
          <a:bodyPr anchor="ctr">
            <a:noAutofit/>
          </a:bodyPr>
          <a:lstStyle/>
          <a:p>
            <a:r>
              <a:rPr lang="en-US" sz="4800" b="1" cap="none" dirty="0">
                <a:ln w="0"/>
                <a:solidFill>
                  <a:schemeClr val="bg2"/>
                </a:solidFill>
                <a:effectLst/>
                <a:latin typeface="Cochocib Script Latin Pro" panose="02000503000000020003" pitchFamily="2" charset="0"/>
                <a:ea typeface="Gadugi" panose="020B0502040204020203" pitchFamily="34" charset="0"/>
              </a:rPr>
              <a:t>New Listing</a:t>
            </a:r>
          </a:p>
        </p:txBody>
      </p:sp>
    </p:spTree>
    <p:extLst>
      <p:ext uri="{BB962C8B-B14F-4D97-AF65-F5344CB8AC3E}">
        <p14:creationId xmlns:p14="http://schemas.microsoft.com/office/powerpoint/2010/main" val="2701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769</TotalTime>
  <Words>259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Cochocib Script Latin Pro</vt:lpstr>
      <vt:lpstr>Futura Bk BT</vt:lpstr>
      <vt:lpstr>Futura LtCn BT</vt:lpstr>
      <vt:lpstr>Gadugi</vt:lpstr>
      <vt:lpstr>Mesh</vt:lpstr>
      <vt:lpstr>New Listing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CVH360 MailBlast</dc:title>
  <dc:creator>CVH360</dc:creator>
  <cp:lastModifiedBy>A. Thomas Price</cp:lastModifiedBy>
  <cp:revision>94</cp:revision>
  <dcterms:created xsi:type="dcterms:W3CDTF">2006-08-16T00:00:00Z</dcterms:created>
  <dcterms:modified xsi:type="dcterms:W3CDTF">2023-04-26T13:09:15Z</dcterms:modified>
</cp:coreProperties>
</file>