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0" d="100"/>
          <a:sy n="70" d="100"/>
        </p:scale>
        <p:origin x="2220" y="-354"/>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4/2/2018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4/2/2018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 name="Picture 3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5117" y="844800"/>
            <a:ext cx="4207928" cy="3155946"/>
          </a:xfrm>
          <a:prstGeom prst="rect">
            <a:avLst/>
          </a:prstGeom>
          <a:ln w="3175">
            <a:noFill/>
          </a:ln>
          <a:effectLst/>
        </p:spPr>
      </p:pic>
      <p:pic>
        <p:nvPicPr>
          <p:cNvPr id="4" name="Picture 3"/>
          <p:cNvPicPr>
            <a:picLocks noChangeAspect="1"/>
          </p:cNvPicPr>
          <p:nvPr/>
        </p:nvPicPr>
        <p:blipFill rotWithShape="1">
          <a:blip r:embed="rId3" cstate="print">
            <a:extLst>
              <a:ext uri="{28A0092B-C50C-407E-A947-70E740481C1C}">
                <a14:useLocalDpi xmlns:a14="http://schemas.microsoft.com/office/drawing/2010/main" val="0"/>
              </a:ext>
            </a:extLst>
          </a:blip>
          <a:srcRect b="6410"/>
          <a:stretch/>
        </p:blipFill>
        <p:spPr>
          <a:xfrm>
            <a:off x="152400" y="110389"/>
            <a:ext cx="2618790" cy="3890355"/>
          </a:xfrm>
          <a:prstGeom prst="rect">
            <a:avLst/>
          </a:prstGeom>
          <a:ln w="3175">
            <a:noFill/>
          </a:ln>
          <a:effectLst/>
        </p:spPr>
      </p:pic>
      <p:sp>
        <p:nvSpPr>
          <p:cNvPr id="3" name="Subtitle 2"/>
          <p:cNvSpPr>
            <a:spLocks noGrp="1"/>
          </p:cNvSpPr>
          <p:nvPr>
            <p:ph type="subTitle" idx="1"/>
          </p:nvPr>
        </p:nvSpPr>
        <p:spPr>
          <a:xfrm>
            <a:off x="-1718" y="4000745"/>
            <a:ext cx="7316917" cy="3825856"/>
          </a:xfrm>
        </p:spPr>
        <p:txBody>
          <a:bodyPr anchor="ctr">
            <a:noAutofit/>
          </a:bodyPr>
          <a:lstStyle/>
          <a:p>
            <a:r>
              <a:rPr lang="en-US" sz="1200" dirty="0">
                <a:solidFill>
                  <a:schemeClr val="tx2">
                    <a:lumMod val="75000"/>
                  </a:schemeClr>
                </a:solidFill>
                <a:latin typeface="Trebuchet MS" panose="020B0603020202020204" pitchFamily="34" charset="0"/>
              </a:rPr>
              <a:t>Lovely staircase and landscaped front yard begin the focal point of this beautiful 3-story home. Upon entering this well sought after Hayfield floor plan, you are greeted by wainscoting in the dining room, Plantation shutters, crown molding and beautiful hard wood floors that travel throughout the entire first floor. For the person who loves to cook, the spacious kitchen offers stainless steel appliances, GAS STOVE, recessed lighting, abundance of granite counter tops, staggered cabinets, and back splash. A pantry, eat-in kitchen area and breakfast bar are additional features of this accommodating cooking space. Kitchen is open to large family room, which makes the ideal setting for entertaining ~ it displays a gas fireplace for cozy nights and flat screen TV. </a:t>
            </a:r>
          </a:p>
          <a:p>
            <a:endParaRPr lang="en-US" sz="1200" dirty="0">
              <a:solidFill>
                <a:schemeClr val="tx2">
                  <a:lumMod val="75000"/>
                </a:schemeClr>
              </a:solidFill>
              <a:latin typeface="Trebuchet MS" panose="020B0603020202020204" pitchFamily="34" charset="0"/>
            </a:endParaRPr>
          </a:p>
          <a:p>
            <a:r>
              <a:rPr lang="en-US" sz="1200" dirty="0">
                <a:solidFill>
                  <a:schemeClr val="tx2">
                    <a:lumMod val="75000"/>
                  </a:schemeClr>
                </a:solidFill>
                <a:latin typeface="Trebuchet MS" panose="020B0603020202020204" pitchFamily="34" charset="0"/>
              </a:rPr>
              <a:t>French doors lead to the deck that overlooks lovely back yard. Spacious back yard shows off a lovely pergola with swing to enjoy the Charleston weather. There is a powder room conveniently placed near entryway. The large master bedroom suite is located on 2nd floor~ it features a spacious walk/in closet and master bath has a garden tub, separate shower and a raised vanity w/ double sinks. 2 additional bedrooms are located on the 2nd floor with ample closets as well as a laundry room and another full bath. 3rd floor offers the 4th bedroom with an additional large walk-in closet...which could serve as another master bedroom. Natural light radiates throughout due to several windows and walls painted in custom paint colors. Along with the one-car garage, a ton of additional storage is located under home. </a:t>
            </a:r>
          </a:p>
          <a:p>
            <a:endParaRPr lang="en-US" sz="1200" dirty="0">
              <a:solidFill>
                <a:schemeClr val="tx2">
                  <a:lumMod val="75000"/>
                </a:schemeClr>
              </a:solidFill>
              <a:latin typeface="Trebuchet MS" panose="020B0603020202020204" pitchFamily="34" charset="0"/>
            </a:endParaRPr>
          </a:p>
          <a:p>
            <a:r>
              <a:rPr lang="en-US" sz="1200" b="1" i="1" dirty="0">
                <a:solidFill>
                  <a:schemeClr val="tx2">
                    <a:lumMod val="75000"/>
                  </a:schemeClr>
                </a:solidFill>
                <a:latin typeface="Trebuchet MS" panose="020B0603020202020204" pitchFamily="34" charset="0"/>
              </a:rPr>
              <a:t>Make this gorgeous Energy Efficient home yours!</a:t>
            </a:r>
          </a:p>
        </p:txBody>
      </p:sp>
      <p:sp>
        <p:nvSpPr>
          <p:cNvPr id="2" name="Title 1"/>
          <p:cNvSpPr>
            <a:spLocks noGrp="1"/>
          </p:cNvSpPr>
          <p:nvPr>
            <p:ph type="ctrTitle"/>
          </p:nvPr>
        </p:nvSpPr>
        <p:spPr>
          <a:xfrm>
            <a:off x="2812269" y="3187137"/>
            <a:ext cx="4500640" cy="813609"/>
          </a:xfrm>
        </p:spPr>
        <p:txBody>
          <a:bodyPr anchor="t">
            <a:noAutofit/>
            <a:scene3d>
              <a:camera prst="orthographicFront"/>
              <a:lightRig rig="soft" dir="t">
                <a:rot lat="0" lon="0" rev="17220000"/>
              </a:lightRig>
            </a:scene3d>
            <a:sp3d prstMaterial="softEdge"/>
          </a:bodyPr>
          <a:lstStyle/>
          <a:p>
            <a:r>
              <a:rPr lang="en-US" sz="2000" cap="none" dirty="0">
                <a:ln w="3175"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329 </a:t>
            </a:r>
            <a:r>
              <a:rPr lang="en-US" sz="2000" cap="none" dirty="0" err="1">
                <a:ln w="3175"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Megans</a:t>
            </a:r>
            <a:r>
              <a:rPr lang="en-US" sz="2000" cap="none" dirty="0">
                <a:ln w="3175"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Bay Lane</a:t>
            </a:r>
            <a:br>
              <a:rPr lang="en-US" sz="1800" cap="none" dirty="0">
                <a:ln w="3175"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400" cap="none" dirty="0">
                <a:ln w="3175"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Shellring at St Thomas Island</a:t>
            </a:r>
            <a:br>
              <a:rPr lang="en-US" sz="1400" cap="none" dirty="0">
                <a:ln w="3175"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400" cap="none" dirty="0">
                <a:ln w="3175"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Wando, SC 29492 ~ MLS# 17032540 ~ $410,000</a:t>
            </a:r>
            <a:endParaRPr lang="en-US" sz="1200" cap="none" dirty="0">
              <a:ln w="3175"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52583" y="9117194"/>
            <a:ext cx="1018834" cy="700449"/>
          </a:xfrm>
          <a:prstGeom prst="rect">
            <a:avLst/>
          </a:prstGeom>
        </p:spPr>
      </p:pic>
      <p:sp>
        <p:nvSpPr>
          <p:cNvPr id="18" name="Rectangle 17"/>
          <p:cNvSpPr/>
          <p:nvPr/>
        </p:nvSpPr>
        <p:spPr>
          <a:xfrm>
            <a:off x="0" y="9858345"/>
            <a:ext cx="7312338" cy="200055"/>
          </a:xfrm>
          <a:prstGeom prst="rect">
            <a:avLst/>
          </a:prstGeom>
        </p:spPr>
        <p:txBody>
          <a:bodyPr wrap="square">
            <a:spAutoFit/>
          </a:bodyPr>
          <a:lstStyle/>
          <a:p>
            <a:pPr algn="ctr"/>
            <a:r>
              <a:rPr lang="en-US" sz="700" dirty="0">
                <a:solidFill>
                  <a:schemeClr val="tx2">
                    <a:lumMod val="50000"/>
                  </a:schemeClr>
                </a:solidFill>
                <a:latin typeface="Trebuchet MS" panose="020B0603020202020204" pitchFamily="34" charset="0"/>
              </a:rPr>
              <a:t>Carolina One Real Estate | 900 N Main St. | Summerville, SC 29483</a:t>
            </a:r>
          </a:p>
        </p:txBody>
      </p:sp>
      <p:sp>
        <p:nvSpPr>
          <p:cNvPr id="23" name="Rectangle 22"/>
          <p:cNvSpPr/>
          <p:nvPr/>
        </p:nvSpPr>
        <p:spPr>
          <a:xfrm>
            <a:off x="2812270" y="7203"/>
            <a:ext cx="4500639" cy="830997"/>
          </a:xfrm>
          <a:prstGeom prst="rect">
            <a:avLst/>
          </a:prstGeom>
        </p:spPr>
        <p:txBody>
          <a:bodyPr wrap="square" anchor="ctr">
            <a:spAutoFit/>
          </a:bodyPr>
          <a:lstStyle/>
          <a:p>
            <a:pPr algn="ctr"/>
            <a:r>
              <a:rPr lang="en-US" sz="2400" i="1" dirty="0">
                <a:solidFill>
                  <a:schemeClr val="tx2"/>
                </a:solidFill>
                <a:effectLst>
                  <a:outerShdw blurRad="50800" dist="38100" dir="5400000" algn="t" rotWithShape="0">
                    <a:schemeClr val="accent1">
                      <a:alpha val="40000"/>
                    </a:schemeClr>
                  </a:outerShdw>
                </a:effectLst>
                <a:latin typeface="Trebuchet MS" panose="020B0603020202020204" pitchFamily="34" charset="0"/>
              </a:rPr>
              <a:t>Beautiful Elevated</a:t>
            </a:r>
          </a:p>
          <a:p>
            <a:pPr algn="ctr"/>
            <a:r>
              <a:rPr lang="en-US" sz="2400" i="1" dirty="0">
                <a:solidFill>
                  <a:schemeClr val="tx2"/>
                </a:solidFill>
                <a:effectLst>
                  <a:outerShdw blurRad="50800" dist="38100" dir="5400000" algn="t" rotWithShape="0">
                    <a:schemeClr val="accent1">
                      <a:alpha val="40000"/>
                    </a:schemeClr>
                  </a:outerShdw>
                </a:effectLst>
                <a:latin typeface="Trebuchet MS" panose="020B0603020202020204" pitchFamily="34" charset="0"/>
              </a:rPr>
              <a:t>Charleston Single</a:t>
            </a:r>
            <a:endParaRPr lang="en-US" i="1" dirty="0">
              <a:solidFill>
                <a:schemeClr val="tx2"/>
              </a:solidFill>
              <a:effectLst>
                <a:outerShdw blurRad="50800" dist="38100" dir="5400000" algn="t" rotWithShape="0">
                  <a:schemeClr val="accent1">
                    <a:alpha val="40000"/>
                  </a:schemeClr>
                </a:outerShdw>
              </a:effectLst>
              <a:latin typeface="Trebuchet MS" panose="020B0603020202020204" pitchFamily="34" charset="0"/>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358651" y="9115374"/>
            <a:ext cx="550253" cy="704088"/>
          </a:xfrm>
          <a:prstGeom prst="rect">
            <a:avLst/>
          </a:prstGeom>
        </p:spPr>
      </p:pic>
      <p:pic>
        <p:nvPicPr>
          <p:cNvPr id="37" name="Picture 3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7736146" y="1762866"/>
            <a:ext cx="1219200" cy="813366"/>
          </a:xfrm>
          <a:prstGeom prst="rect">
            <a:avLst/>
          </a:prstGeom>
          <a:ln w="3175">
            <a:noFill/>
          </a:ln>
          <a:effectLst/>
        </p:spPr>
      </p:pic>
      <p:pic>
        <p:nvPicPr>
          <p:cNvPr id="38" name="Picture 3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43486" y="7826601"/>
            <a:ext cx="1097280" cy="822960"/>
          </a:xfrm>
          <a:prstGeom prst="rect">
            <a:avLst/>
          </a:prstGeom>
          <a:ln w="3175">
            <a:noFill/>
          </a:ln>
          <a:effectLst/>
        </p:spPr>
      </p:pic>
      <p:pic>
        <p:nvPicPr>
          <p:cNvPr id="39" name="Picture 3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52400" y="7826601"/>
            <a:ext cx="617220" cy="822960"/>
          </a:xfrm>
          <a:prstGeom prst="rect">
            <a:avLst/>
          </a:prstGeom>
          <a:ln w="3175">
            <a:noFill/>
          </a:ln>
          <a:effectLst/>
        </p:spPr>
      </p:pic>
      <p:sp>
        <p:nvSpPr>
          <p:cNvPr id="5" name="Rectangle 4"/>
          <p:cNvSpPr/>
          <p:nvPr/>
        </p:nvSpPr>
        <p:spPr>
          <a:xfrm>
            <a:off x="8610600" y="4688936"/>
            <a:ext cx="1334020" cy="400110"/>
          </a:xfrm>
          <a:prstGeom prst="rect">
            <a:avLst/>
          </a:prstGeom>
        </p:spPr>
        <p:txBody>
          <a:bodyPr wrap="none">
            <a:spAutoFit/>
          </a:bodyPr>
          <a:lstStyle/>
          <a:p>
            <a:r>
              <a:rPr lang="en-US" b="1" i="1" dirty="0">
                <a:ln w="10541" cmpd="sng">
                  <a:noFill/>
                  <a:prstDash val="solid"/>
                </a:ln>
                <a:solidFill>
                  <a:srgbClr val="FF0000"/>
                </a:solidFill>
                <a:latin typeface="Trebuchet MS" panose="020B0603020202020204" pitchFamily="34" charset="0"/>
              </a:rPr>
              <a:t>$550,000</a:t>
            </a:r>
            <a:endParaRPr lang="en-US" b="1" i="1" dirty="0">
              <a:solidFill>
                <a:srgbClr val="FF0000"/>
              </a:solidFill>
            </a:endParaRPr>
          </a:p>
        </p:txBody>
      </p:sp>
      <p:cxnSp>
        <p:nvCxnSpPr>
          <p:cNvPr id="7" name="Straight Connector 6"/>
          <p:cNvCxnSpPr/>
          <p:nvPr/>
        </p:nvCxnSpPr>
        <p:spPr>
          <a:xfrm flipV="1">
            <a:off x="8849935" y="5273478"/>
            <a:ext cx="855349" cy="52769"/>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1717" y="9028837"/>
            <a:ext cx="7315200" cy="877163"/>
          </a:xfrm>
          <a:prstGeom prst="rect">
            <a:avLst/>
          </a:prstGeom>
        </p:spPr>
        <p:txBody>
          <a:bodyPr wrap="square">
            <a:spAutoFit/>
          </a:bodyPr>
          <a:lstStyle/>
          <a:p>
            <a:pPr algn="ctr"/>
            <a:r>
              <a:rPr lang="en-US" sz="1800" dirty="0">
                <a:solidFill>
                  <a:schemeClr val="tx2">
                    <a:lumMod val="50000"/>
                  </a:schemeClr>
                </a:solidFill>
                <a:latin typeface="Trebuchet MS" panose="020B0603020202020204" pitchFamily="34" charset="0"/>
              </a:rPr>
              <a:t>Heather Jackson</a:t>
            </a:r>
            <a:br>
              <a:rPr lang="en-US" sz="1800" dirty="0">
                <a:solidFill>
                  <a:schemeClr val="tx2">
                    <a:lumMod val="50000"/>
                  </a:schemeClr>
                </a:solidFill>
                <a:latin typeface="Trebuchet MS" panose="020B0603020202020204" pitchFamily="34" charset="0"/>
              </a:rPr>
            </a:br>
            <a:r>
              <a:rPr lang="en-US" sz="1100" dirty="0">
                <a:solidFill>
                  <a:schemeClr val="tx2">
                    <a:lumMod val="50000"/>
                  </a:schemeClr>
                </a:solidFill>
                <a:latin typeface="Trebuchet MS" panose="020B0603020202020204" pitchFamily="34" charset="0"/>
              </a:rPr>
              <a:t>(843) 478-0880</a:t>
            </a:r>
          </a:p>
          <a:p>
            <a:pPr algn="ctr"/>
            <a:r>
              <a:rPr lang="en-US" sz="1100" dirty="0">
                <a:solidFill>
                  <a:schemeClr val="tx2">
                    <a:lumMod val="50000"/>
                  </a:schemeClr>
                </a:solidFill>
                <a:latin typeface="Trebuchet MS" panose="020B0603020202020204" pitchFamily="34" charset="0"/>
              </a:rPr>
              <a:t>heather@heatherjacksonhomes.com</a:t>
            </a:r>
          </a:p>
          <a:p>
            <a:pPr algn="ctr"/>
            <a:r>
              <a:rPr lang="en-US" sz="1100" dirty="0">
                <a:solidFill>
                  <a:schemeClr val="tx2">
                    <a:lumMod val="50000"/>
                  </a:schemeClr>
                </a:solidFill>
                <a:latin typeface="Trebuchet MS" panose="020B0603020202020204" pitchFamily="34" charset="0"/>
              </a:rPr>
              <a:t>http://www.heatherjacksonhomes.com</a:t>
            </a:r>
          </a:p>
        </p:txBody>
      </p:sp>
      <p:pic>
        <p:nvPicPr>
          <p:cNvPr id="24" name="Picture 2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07913" y="7826601"/>
            <a:ext cx="1097280" cy="822960"/>
          </a:xfrm>
          <a:prstGeom prst="rect">
            <a:avLst/>
          </a:prstGeom>
          <a:ln w="3175">
            <a:noFill/>
          </a:ln>
          <a:effectLst/>
        </p:spPr>
      </p:pic>
      <p:pic>
        <p:nvPicPr>
          <p:cNvPr id="25" name="Picture 24"/>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8240335" y="2576232"/>
            <a:ext cx="1219200" cy="813366"/>
          </a:xfrm>
          <a:prstGeom prst="rect">
            <a:avLst/>
          </a:prstGeom>
          <a:ln w="3175">
            <a:noFill/>
          </a:ln>
          <a:effectLst/>
        </p:spPr>
      </p:pic>
      <p:pic>
        <p:nvPicPr>
          <p:cNvPr id="34" name="Picture 3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379059" y="7826601"/>
            <a:ext cx="1097280" cy="822960"/>
          </a:xfrm>
          <a:prstGeom prst="rect">
            <a:avLst/>
          </a:prstGeom>
          <a:ln>
            <a:noFill/>
          </a:ln>
          <a:effectLst/>
        </p:spPr>
      </p:pic>
      <p:pic>
        <p:nvPicPr>
          <p:cNvPr id="35" name="Picture 3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605545" y="7826601"/>
            <a:ext cx="567500" cy="822960"/>
          </a:xfrm>
          <a:prstGeom prst="rect">
            <a:avLst/>
          </a:prstGeom>
          <a:ln>
            <a:noFill/>
          </a:ln>
          <a:effectLst/>
        </p:spPr>
      </p:pic>
      <p:pic>
        <p:nvPicPr>
          <p:cNvPr id="27" name="Picture 26">
            <a:extLst>
              <a:ext uri="{FF2B5EF4-FFF2-40B4-BE49-F238E27FC236}">
                <a16:creationId xmlns:a16="http://schemas.microsoft.com/office/drawing/2014/main" id="{62F55672-8FD4-4D70-A382-7A492B64B363}"/>
              </a:ext>
            </a:extLst>
          </p:cNvPr>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850033" y="7826601"/>
            <a:ext cx="617220" cy="822960"/>
          </a:xfrm>
          <a:prstGeom prst="rect">
            <a:avLst/>
          </a:prstGeom>
          <a:ln w="3175">
            <a:noFill/>
          </a:ln>
          <a:effectLst/>
        </p:spPr>
      </p:pic>
      <p:pic>
        <p:nvPicPr>
          <p:cNvPr id="22" name="Picture 21">
            <a:extLst>
              <a:ext uri="{FF2B5EF4-FFF2-40B4-BE49-F238E27FC236}">
                <a16:creationId xmlns:a16="http://schemas.microsoft.com/office/drawing/2014/main" id="{51B24346-BF5B-44A8-9063-CD9C09FE7030}"/>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614632" y="7826601"/>
            <a:ext cx="1097108" cy="822960"/>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227</TotalTime>
  <Words>323</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329 Megans Bay Lane Shellring at St Thomas Island Wando, SC 29492 ~ MLS# 17032540 ~ $410,000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2018-04-02T18:40:54Z</dcterms:modified>
</cp:coreProperties>
</file>