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8B40"/>
    <a:srgbClr val="479D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10/15/2015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4" y="-19878"/>
            <a:ext cx="7772400" cy="858078"/>
          </a:xfrm>
          <a:gradFill flip="none" rotWithShape="1">
            <a:gsLst>
              <a:gs pos="0">
                <a:srgbClr val="479D2F">
                  <a:alpha val="0"/>
                </a:srgbClr>
              </a:gs>
              <a:gs pos="100000">
                <a:schemeClr val="accent1">
                  <a:tint val="23500"/>
                  <a:satMod val="160000"/>
                </a:schemeClr>
              </a:gs>
            </a:gsLst>
            <a:lin ang="16200000" scaled="1"/>
            <a:tileRect/>
          </a:gradFill>
        </p:spPr>
        <p:txBody>
          <a:bodyPr anchor="ctr">
            <a:noAutofit/>
          </a:bodyPr>
          <a:lstStyle/>
          <a:p>
            <a:r>
              <a:rPr lang="en-US" sz="40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Best Condo </a:t>
            </a:r>
            <a:r>
              <a:rPr lang="en-US" sz="40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Deal </a:t>
            </a:r>
            <a:r>
              <a:rPr lang="en-US" sz="40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on the </a:t>
            </a:r>
            <a:r>
              <a:rPr lang="en-US" sz="40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Peninsula</a:t>
            </a:r>
            <a:r>
              <a:rPr lang="en-US" sz="40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a:t>
            </a:r>
            <a:endParaRPr lang="en-US" sz="40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067" y="910135"/>
            <a:ext cx="3476563" cy="5185865"/>
          </a:xfrm>
          <a:prstGeom prst="rect">
            <a:avLst/>
          </a:prstGeom>
          <a:ln w="3175" cap="sq">
            <a:solidFill>
              <a:srgbClr val="479D2F"/>
            </a:solidFill>
            <a:miter lim="800000"/>
          </a:ln>
          <a:effectLst/>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5359" y="6477000"/>
            <a:ext cx="3445705" cy="2286000"/>
          </a:xfrm>
          <a:prstGeom prst="rect">
            <a:avLst/>
          </a:prstGeom>
          <a:ln w="3175" cap="sq">
            <a:solidFill>
              <a:srgbClr val="479D2F"/>
            </a:solidFill>
            <a:miter lim="800000"/>
          </a:ln>
          <a:effectLst/>
        </p:spPr>
      </p:pic>
      <p:sp>
        <p:nvSpPr>
          <p:cNvPr id="6" name="Rectangle 5"/>
          <p:cNvSpPr/>
          <p:nvPr/>
        </p:nvSpPr>
        <p:spPr>
          <a:xfrm>
            <a:off x="4085359" y="848580"/>
            <a:ext cx="3445705" cy="1569660"/>
          </a:xfrm>
          <a:prstGeom prst="rect">
            <a:avLst/>
          </a:prstGeom>
        </p:spPr>
        <p:txBody>
          <a:bodyPr wrap="square" anchor="ctr">
            <a:spAutoFit/>
          </a:bodyPr>
          <a:lstStyle/>
          <a:p>
            <a:pPr algn="ctr"/>
            <a:r>
              <a:rPr lang="en-US" sz="2400"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32 </a:t>
            </a:r>
            <a:r>
              <a:rPr lang="en-US" sz="2400" dirty="0" err="1">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Vendue</a:t>
            </a:r>
            <a:r>
              <a:rPr lang="en-US" sz="2400"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 Range </a:t>
            </a:r>
            <a:r>
              <a:rPr lang="en-US" sz="2400"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#204</a:t>
            </a:r>
          </a:p>
          <a:p>
            <a:pPr algn="ctr"/>
            <a:endParaRPr lang="en-US"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endParaRPr>
          </a:p>
          <a:p>
            <a:pPr algn="ctr"/>
            <a:r>
              <a:rPr lang="en-US"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French </a:t>
            </a:r>
            <a:r>
              <a:rPr lang="en-US"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Quarter</a:t>
            </a:r>
          </a:p>
          <a:p>
            <a:pPr algn="ctr"/>
            <a:r>
              <a:rPr lang="en-US"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Charleston, SC 29401</a:t>
            </a:r>
          </a:p>
          <a:p>
            <a:pPr algn="ctr"/>
            <a:r>
              <a:rPr lang="en-US"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MLS# 15026604 ~ $199,000</a:t>
            </a:r>
            <a:endParaRPr lang="en-US" sz="1400" dirty="0">
              <a:solidFill>
                <a:srgbClr val="4D8B40"/>
              </a:solidFill>
              <a:effectLst>
                <a:outerShdw blurRad="60007" dist="310007" dir="7680000" sy="30000" kx="1300200" algn="ctr" rotWithShape="0">
                  <a:schemeClr val="tx1">
                    <a:lumMod val="50000"/>
                    <a:lumOff val="50000"/>
                    <a:alpha val="32000"/>
                  </a:schemeClr>
                </a:outerShdw>
              </a:effectLst>
            </a:endParaRPr>
          </a:p>
        </p:txBody>
      </p:sp>
      <p:sp>
        <p:nvSpPr>
          <p:cNvPr id="3" name="Rectangle 2"/>
          <p:cNvSpPr/>
          <p:nvPr/>
        </p:nvSpPr>
        <p:spPr>
          <a:xfrm>
            <a:off x="4085359" y="2910512"/>
            <a:ext cx="3445706" cy="3231654"/>
          </a:xfrm>
          <a:prstGeom prst="rect">
            <a:avLst/>
          </a:prstGeom>
        </p:spPr>
        <p:txBody>
          <a:bodyPr wrap="square" anchor="ctr">
            <a:spAutoFit/>
          </a:bodyPr>
          <a:lstStyle/>
          <a:p>
            <a:pPr algn="ctr"/>
            <a:r>
              <a:rPr lang="en-US" sz="17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Don’t miss this 1Br/1Ba condo at the corner of </a:t>
            </a:r>
            <a:r>
              <a:rPr lang="en-US" sz="1700" dirty="0" err="1">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Vendue</a:t>
            </a:r>
            <a:r>
              <a:rPr lang="en-US" sz="17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 Range and East Bay. This unit has been recently renovated and is ready for its new owner. This 2nd floor unit is easily accessible via the stairs or elevator and has a view of the interior courtyard. It is perfect for a traveling business person or as a downtown getaway. Don’t wait as this one will not last.</a:t>
            </a:r>
            <a:endParaRPr lang="en-US" sz="17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endParaRPr>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26432" y="7701371"/>
            <a:ext cx="1600200" cy="1061628"/>
          </a:xfrm>
          <a:prstGeom prst="rect">
            <a:avLst/>
          </a:prstGeom>
          <a:ln w="3175" cap="sq">
            <a:solidFill>
              <a:srgbClr val="479D2F"/>
            </a:solidFill>
            <a:miter lim="800000"/>
          </a:ln>
          <a:effectLst/>
        </p:spPr>
      </p:pic>
      <p:pic>
        <p:nvPicPr>
          <p:cNvPr id="15" name="Picture 1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0068" y="6477000"/>
            <a:ext cx="1517637" cy="2286000"/>
          </a:xfrm>
          <a:prstGeom prst="rect">
            <a:avLst/>
          </a:prstGeom>
          <a:ln w="3175" cap="sq">
            <a:solidFill>
              <a:srgbClr val="479D2F"/>
            </a:solidFill>
            <a:miter lim="800000"/>
          </a:ln>
          <a:effectLst/>
        </p:spPr>
      </p:pic>
      <p:grpSp>
        <p:nvGrpSpPr>
          <p:cNvPr id="25" name="Group 24"/>
          <p:cNvGrpSpPr/>
          <p:nvPr/>
        </p:nvGrpSpPr>
        <p:grpSpPr>
          <a:xfrm>
            <a:off x="250068" y="8880307"/>
            <a:ext cx="7269504" cy="877163"/>
            <a:chOff x="250068" y="8991600"/>
            <a:chExt cx="7269504" cy="877163"/>
          </a:xfrm>
        </p:grpSpPr>
        <p:sp>
          <p:nvSpPr>
            <p:cNvPr id="8" name="Rectangle 7"/>
            <p:cNvSpPr/>
            <p:nvPr/>
          </p:nvSpPr>
          <p:spPr>
            <a:xfrm>
              <a:off x="3790118" y="8991600"/>
              <a:ext cx="3729454" cy="877163"/>
            </a:xfrm>
            <a:prstGeom prst="rect">
              <a:avLst/>
            </a:prstGeom>
          </p:spPr>
          <p:txBody>
            <a:bodyPr wrap="square" lIns="0" rIns="0" anchor="ctr">
              <a:spAutoFit/>
            </a:bodyPr>
            <a:lstStyle/>
            <a:p>
              <a:pPr algn="r"/>
              <a:r>
                <a:rPr lang="en-US" dirty="0">
                  <a:solidFill>
                    <a:srgbClr val="4D8B40"/>
                  </a:solidFill>
                  <a:latin typeface="Trebuchet MS" panose="020B0603020202020204" pitchFamily="34" charset="0"/>
                  <a:cs typeface="Times New Roman" panose="02020603050405020304" pitchFamily="18" charset="0"/>
                </a:rPr>
                <a:t>Will E </a:t>
              </a:r>
              <a:r>
                <a:rPr lang="en-US" dirty="0" smtClean="0">
                  <a:solidFill>
                    <a:srgbClr val="4D8B40"/>
                  </a:solidFill>
                  <a:latin typeface="Trebuchet MS" panose="020B0603020202020204" pitchFamily="34" charset="0"/>
                  <a:cs typeface="Times New Roman" panose="02020603050405020304" pitchFamily="18" charset="0"/>
                </a:rPr>
                <a:t>Freeman</a:t>
              </a:r>
            </a:p>
            <a:p>
              <a:pPr algn="r"/>
              <a:r>
                <a:rPr lang="en-US" sz="1100" dirty="0">
                  <a:solidFill>
                    <a:srgbClr val="4D8B40"/>
                  </a:solidFill>
                  <a:latin typeface="Trebuchet MS" panose="020B0603020202020204" pitchFamily="34" charset="0"/>
                  <a:cs typeface="Times New Roman" panose="02020603050405020304" pitchFamily="18" charset="0"/>
                </a:rPr>
                <a:t>Office - (843) 971-1312</a:t>
              </a:r>
            </a:p>
            <a:p>
              <a:pPr algn="r"/>
              <a:r>
                <a:rPr lang="en-US" sz="1100" dirty="0">
                  <a:solidFill>
                    <a:srgbClr val="4D8B40"/>
                  </a:solidFill>
                  <a:latin typeface="Trebuchet MS" panose="020B0603020202020204" pitchFamily="34" charset="0"/>
                  <a:cs typeface="Times New Roman" panose="02020603050405020304" pitchFamily="18" charset="0"/>
                </a:rPr>
                <a:t>Mobile - (843) 270-5454</a:t>
              </a:r>
            </a:p>
            <a:p>
              <a:pPr algn="r"/>
              <a:r>
                <a:rPr lang="en-US" sz="1100" dirty="0">
                  <a:solidFill>
                    <a:srgbClr val="4D8B40"/>
                  </a:solidFill>
                  <a:latin typeface="Trebuchet MS" panose="020B0603020202020204" pitchFamily="34" charset="0"/>
                  <a:cs typeface="Times New Roman" panose="02020603050405020304" pitchFamily="18" charset="0"/>
                </a:rPr>
                <a:t>wfreeman@thebeachcompany.com</a:t>
              </a:r>
            </a:p>
          </p:txBody>
        </p:sp>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0068" y="9020606"/>
              <a:ext cx="3124200" cy="819150"/>
            </a:xfrm>
            <a:prstGeom prst="rect">
              <a:avLst/>
            </a:prstGeom>
          </p:spPr>
        </p:pic>
      </p:grpSp>
      <p:sp>
        <p:nvSpPr>
          <p:cNvPr id="5" name="Rectangle 4"/>
          <p:cNvSpPr/>
          <p:nvPr/>
        </p:nvSpPr>
        <p:spPr>
          <a:xfrm>
            <a:off x="1" y="9827568"/>
            <a:ext cx="7772400" cy="230832"/>
          </a:xfrm>
          <a:prstGeom prst="rect">
            <a:avLst/>
          </a:prstGeom>
        </p:spPr>
        <p:txBody>
          <a:bodyPr wrap="square">
            <a:spAutoFit/>
          </a:bodyPr>
          <a:lstStyle/>
          <a:p>
            <a:pPr algn="ctr"/>
            <a:r>
              <a:rPr lang="en-US" sz="900" dirty="0">
                <a:solidFill>
                  <a:schemeClr val="accent3">
                    <a:lumMod val="60000"/>
                    <a:lumOff val="40000"/>
                  </a:schemeClr>
                </a:solidFill>
                <a:latin typeface="Trebuchet MS" panose="020B0603020202020204" pitchFamily="34" charset="0"/>
                <a:cs typeface="Times New Roman" panose="02020603050405020304" pitchFamily="18" charset="0"/>
              </a:rPr>
              <a:t>BH&amp;G RE The Beach Company, 1973 Riviera Drive, Suite 7, Mt Pleasant, SC 29464</a:t>
            </a:r>
            <a:endParaRPr lang="en-US" sz="900" dirty="0">
              <a:solidFill>
                <a:schemeClr val="accent3">
                  <a:lumMod val="60000"/>
                  <a:lumOff val="40000"/>
                </a:schemeClr>
              </a:solidFill>
            </a:endParaRPr>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26432" y="6477000"/>
            <a:ext cx="1600199" cy="1061628"/>
          </a:xfrm>
          <a:prstGeom prst="rect">
            <a:avLst/>
          </a:prstGeom>
          <a:ln w="3175" cap="sq">
            <a:solidFill>
              <a:srgbClr val="479D2F"/>
            </a:solidFill>
            <a:miter lim="800000"/>
          </a:ln>
          <a:effectLst/>
        </p:spPr>
      </p:pic>
    </p:spTree>
    <p:extLst>
      <p:ext uri="{BB962C8B-B14F-4D97-AF65-F5344CB8AC3E}">
        <p14:creationId xmlns:p14="http://schemas.microsoft.com/office/powerpoint/2010/main" val="2548477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131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Trebuchet MS</vt:lpstr>
      <vt:lpstr>Office Theme</vt:lpstr>
      <vt:lpstr>Best Condo Deal on the Peninsula!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705 Palm Blvd Isle of Palms, SC ~ MLS# 1405538 ~ $3,600,000</dc:title>
  <dc:creator>CVH360</dc:creator>
  <cp:lastModifiedBy>A. Thomas</cp:lastModifiedBy>
  <cp:revision>12</cp:revision>
  <dcterms:created xsi:type="dcterms:W3CDTF">2006-08-16T00:00:00Z</dcterms:created>
  <dcterms:modified xsi:type="dcterms:W3CDTF">2015-10-15T18:59:09Z</dcterms:modified>
</cp:coreProperties>
</file>