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4E6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1668" y="57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9832" y="1930402"/>
            <a:ext cx="4965726" cy="443944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649832" y="6369840"/>
            <a:ext cx="4965726" cy="114856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111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3" y="6400783"/>
            <a:ext cx="4965725" cy="755651"/>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49832" y="914400"/>
            <a:ext cx="4965726" cy="48542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49832" y="7156433"/>
            <a:ext cx="4965725" cy="658283"/>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107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2" y="1930400"/>
            <a:ext cx="4965726" cy="26416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649832" y="4876800"/>
            <a:ext cx="4965726" cy="31496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363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6057" y="1930401"/>
            <a:ext cx="4500787" cy="3090199"/>
          </a:xfrm>
        </p:spPr>
        <p:txBody>
          <a:bodyPr/>
          <a:lstStyle>
            <a:lvl1pPr>
              <a:defRPr sz="3600"/>
            </a:lvl1pPr>
          </a:lstStyle>
          <a:p>
            <a:r>
              <a:rPr lang="en-US"/>
              <a:t>Click to edit Master title style</a:t>
            </a:r>
            <a:endParaRPr lang="en-US" dirty="0"/>
          </a:p>
        </p:txBody>
      </p:sp>
      <p:sp>
        <p:nvSpPr>
          <p:cNvPr id="14" name="Text Placeholder 3"/>
          <p:cNvSpPr>
            <a:spLocks noGrp="1"/>
          </p:cNvSpPr>
          <p:nvPr>
            <p:ph type="body" sz="half" idx="13"/>
          </p:nvPr>
        </p:nvSpPr>
        <p:spPr>
          <a:xfrm>
            <a:off x="1090898" y="5020599"/>
            <a:ext cx="4087403" cy="456232"/>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2"/>
          </p:nvPr>
        </p:nvSpPr>
        <p:spPr>
          <a:xfrm>
            <a:off x="649832" y="5800876"/>
            <a:ext cx="4965726" cy="2235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TextBox 8"/>
          <p:cNvSpPr txBox="1"/>
          <p:nvPr/>
        </p:nvSpPr>
        <p:spPr>
          <a:xfrm>
            <a:off x="505423" y="1295005"/>
            <a:ext cx="451193"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
        <p:nvSpPr>
          <p:cNvPr id="13" name="TextBox 12"/>
          <p:cNvSpPr txBox="1"/>
          <p:nvPr/>
        </p:nvSpPr>
        <p:spPr>
          <a:xfrm>
            <a:off x="5249768" y="3485050"/>
            <a:ext cx="451193"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104050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49831" y="4165601"/>
            <a:ext cx="4965727" cy="220424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49832" y="6369841"/>
            <a:ext cx="4965726" cy="11472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4300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356126" y="2641600"/>
            <a:ext cx="16580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367106" y="3556000"/>
            <a:ext cx="1647063"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185128" y="2641600"/>
            <a:ext cx="1652066"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2179190" y="3556000"/>
            <a:ext cx="1658003"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4008688" y="2641600"/>
            <a:ext cx="16497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4008688" y="3556000"/>
            <a:ext cx="1649744"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096501" y="2844800"/>
            <a:ext cx="0" cy="52832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2844800"/>
            <a:ext cx="0" cy="528917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2/5/2019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3093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367106" y="5667932"/>
            <a:ext cx="1654209"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367106" y="2946400"/>
            <a:ext cx="1654209"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367106" y="6436283"/>
            <a:ext cx="1654209"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188344" y="5667932"/>
            <a:ext cx="1648850"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2188343" y="2946400"/>
            <a:ext cx="1648850"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187582" y="6436282"/>
            <a:ext cx="1651034"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4008688" y="5667932"/>
            <a:ext cx="16497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4008687" y="2946400"/>
            <a:ext cx="1649744"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4008619" y="6436279"/>
            <a:ext cx="1651928"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096501" y="2844800"/>
            <a:ext cx="0" cy="52832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2844800"/>
            <a:ext cx="0" cy="528917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2/5/2019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3520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106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72337" y="573619"/>
            <a:ext cx="986095" cy="7768167"/>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367106" y="1030940"/>
            <a:ext cx="4176609" cy="731084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039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0759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9833" y="3815646"/>
            <a:ext cx="4965725" cy="255419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49832" y="6369841"/>
            <a:ext cx="4965726" cy="11472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358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0775" y="2747435"/>
            <a:ext cx="2473585" cy="55943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181482" y="2741458"/>
            <a:ext cx="2473586" cy="560032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472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20775" y="2540000"/>
            <a:ext cx="247358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0775" y="3352800"/>
            <a:ext cx="2473585" cy="49889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181482" y="2540000"/>
            <a:ext cx="2473585"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181482" y="3352800"/>
            <a:ext cx="2473585" cy="49889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0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2/5/2019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835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2/5/2019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180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1" y="1930400"/>
            <a:ext cx="1913597" cy="19304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692048" y="1930400"/>
            <a:ext cx="2923510" cy="6096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9831" y="4172375"/>
            <a:ext cx="1913597" cy="38607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2/5/2019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563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42" y="2472256"/>
            <a:ext cx="2865506" cy="2099744"/>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10138" y="1524000"/>
            <a:ext cx="1800694" cy="609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49831" y="4876800"/>
            <a:ext cx="2861046" cy="18288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521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4724574" y="2235200"/>
            <a:ext cx="2114550" cy="37592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4267374" y="-609600"/>
            <a:ext cx="1200150" cy="21336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4724574" y="8128000"/>
            <a:ext cx="742950" cy="13208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15491" y="3556000"/>
            <a:ext cx="3143250" cy="5588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841" y="3860800"/>
            <a:ext cx="1771650" cy="31496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63533" y="603624"/>
            <a:ext cx="5291535" cy="1867373"/>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20775" y="2737234"/>
            <a:ext cx="5033741" cy="55939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5332317" y="2505054"/>
            <a:ext cx="1320799" cy="171494"/>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1D8BD707-D9CF-40AE-B4C6-C98DA3205C09}" type="datetimeFigureOut">
              <a:rPr lang="en-US" smtClean="0"/>
              <a:pPr/>
              <a:t>2/5/2019</a:t>
            </a:fld>
            <a:endParaRPr lang="en-US"/>
          </a:p>
        </p:txBody>
      </p:sp>
      <p:sp>
        <p:nvSpPr>
          <p:cNvPr id="5" name="Footer Placeholder 4"/>
          <p:cNvSpPr>
            <a:spLocks noGrp="1"/>
          </p:cNvSpPr>
          <p:nvPr>
            <p:ph type="ftr" sz="quarter" idx="3"/>
          </p:nvPr>
        </p:nvSpPr>
        <p:spPr>
          <a:xfrm rot="5400000">
            <a:off x="3549228" y="4417854"/>
            <a:ext cx="5146393" cy="171495"/>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5824824" y="394315"/>
            <a:ext cx="471610" cy="1023583"/>
          </a:xfrm>
          <a:prstGeom prst="rect">
            <a:avLst/>
          </a:prstGeom>
        </p:spPr>
        <p:txBody>
          <a:bodyPr vert="horz" lIns="91440" tIns="45720" rIns="91440" bIns="45720" rtlCol="0" anchor="b"/>
          <a:lstStyle>
            <a:lvl1pPr algn="ctr">
              <a:defRPr sz="21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2347922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50000" r="-50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70" y="972397"/>
            <a:ext cx="5104270" cy="3828203"/>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93529" y="35858"/>
            <a:ext cx="5102352" cy="685800"/>
          </a:xfrm>
        </p:spPr>
        <p:txBody>
          <a:bodyPr>
            <a:noAutofit/>
          </a:bodyPr>
          <a:lstStyle/>
          <a:p>
            <a:pPr algn="ctr"/>
            <a:r>
              <a:rPr lang="en-US" sz="2400" b="1" i="1" dirty="0">
                <a:solidFill>
                  <a:srgbClr val="FFFF00"/>
                </a:solidFill>
                <a:effectLst>
                  <a:outerShdw blurRad="50800" dist="38100" dir="5400000" algn="t" rotWithShape="0">
                    <a:prstClr val="black">
                      <a:alpha val="40000"/>
                    </a:prstClr>
                  </a:outerShdw>
                </a:effectLst>
                <a:latin typeface="Trebuchet MS" panose="020B0603020202020204" pitchFamily="34" charset="0"/>
              </a:rPr>
              <a:t>Steps to the Beach!</a:t>
            </a:r>
            <a:br>
              <a:rPr lang="en-US" sz="2400" b="1" i="1" dirty="0">
                <a:solidFill>
                  <a:srgbClr val="FFFF00"/>
                </a:solidFill>
                <a:effectLst>
                  <a:outerShdw blurRad="50800" dist="38100" dir="5400000" algn="t" rotWithShape="0">
                    <a:prstClr val="black">
                      <a:alpha val="40000"/>
                    </a:prstClr>
                  </a:outerShdw>
                </a:effectLst>
                <a:latin typeface="Trebuchet MS" panose="020B0603020202020204" pitchFamily="34" charset="0"/>
              </a:rPr>
            </a:br>
            <a:r>
              <a:rPr lang="en-US" sz="2000" b="1" i="1" dirty="0">
                <a:solidFill>
                  <a:srgbClr val="FFFF00"/>
                </a:solidFill>
                <a:effectLst>
                  <a:outerShdw blurRad="50800" dist="38100" dir="5400000" algn="t" rotWithShape="0">
                    <a:prstClr val="black">
                      <a:alpha val="40000"/>
                    </a:prstClr>
                  </a:outerShdw>
                </a:effectLst>
                <a:latin typeface="Trebuchet MS" panose="020B0603020202020204" pitchFamily="34" charset="0"/>
              </a:rPr>
              <a:t>Close to everything ~ Pool ~ Large Lot</a:t>
            </a:r>
          </a:p>
        </p:txBody>
      </p:sp>
      <p:sp>
        <p:nvSpPr>
          <p:cNvPr id="3" name="Subtitle 2"/>
          <p:cNvSpPr>
            <a:spLocks noGrp="1"/>
          </p:cNvSpPr>
          <p:nvPr>
            <p:ph type="subTitle" idx="1"/>
          </p:nvPr>
        </p:nvSpPr>
        <p:spPr>
          <a:xfrm>
            <a:off x="94488" y="5675884"/>
            <a:ext cx="5102352" cy="2340715"/>
          </a:xfrm>
        </p:spPr>
        <p:txBody>
          <a:bodyPr numCol="1" anchor="ctr">
            <a:noAutofit/>
          </a:bodyPr>
          <a:lstStyle/>
          <a:p>
            <a:pPr algn="ctr"/>
            <a:r>
              <a:rPr lang="en-US" sz="1400" cap="none" dirty="0">
                <a:solidFill>
                  <a:schemeClr val="tx1"/>
                </a:solidFill>
                <a:effectLst>
                  <a:outerShdw blurRad="38100" dist="38100" dir="2700000" algn="tl">
                    <a:srgbClr val="000000">
                      <a:alpha val="43137"/>
                    </a:srgbClr>
                  </a:outerShdw>
                </a:effectLst>
                <a:latin typeface="Trebuchet MS" panose="020B0603020202020204" pitchFamily="34" charset="0"/>
              </a:rPr>
              <a:t>Welcome to 32 21st Avenue on the beautiful barrier island of Isle of Palms! This is the first time this house has been for sale in about 40 years and one of the largest lots on the island. The main house has 3 bedrooms and 3 full baths, two of which are downstairs. There is a guest cottage (FROG) that has a full bathroom and kitchenette and has been a rental in the past. A $2,380 Lender Credit is available and will be applied towards the buyer's closing costs and pre-</a:t>
            </a:r>
            <a:r>
              <a:rPr lang="en-US" sz="1400" cap="none" dirty="0" err="1">
                <a:solidFill>
                  <a:schemeClr val="tx1"/>
                </a:solidFill>
                <a:effectLst>
                  <a:outerShdw blurRad="38100" dist="38100" dir="2700000" algn="tl">
                    <a:srgbClr val="000000">
                      <a:alpha val="43137"/>
                    </a:srgbClr>
                  </a:outerShdw>
                </a:effectLst>
                <a:latin typeface="Trebuchet MS" panose="020B0603020202020204" pitchFamily="34" charset="0"/>
              </a:rPr>
              <a:t>paids</a:t>
            </a:r>
            <a:r>
              <a:rPr lang="en-US" sz="1400" cap="none" dirty="0">
                <a:solidFill>
                  <a:schemeClr val="tx1"/>
                </a:solidFill>
                <a:effectLst>
                  <a:outerShdw blurRad="38100" dist="38100" dir="2700000" algn="tl">
                    <a:srgbClr val="000000">
                      <a:alpha val="43137"/>
                    </a:srgbClr>
                  </a:outerShdw>
                </a:effectLst>
                <a:latin typeface="Trebuchet MS" panose="020B0603020202020204" pitchFamily="34" charset="0"/>
              </a:rPr>
              <a:t> if the buyer chooses to use the seller's preferred lender. This credit is in addition to any negotiated seller concessions.</a:t>
            </a:r>
          </a:p>
        </p:txBody>
      </p:sp>
      <p:pic>
        <p:nvPicPr>
          <p:cNvPr id="9" name="Picture 8"/>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393223" y="4761484"/>
            <a:ext cx="1369695" cy="914400"/>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2200" y="2133600"/>
            <a:ext cx="1685352" cy="1125130"/>
          </a:xfrm>
          <a:prstGeom prst="rect">
            <a:avLst/>
          </a:prstGeom>
        </p:spPr>
      </p:pic>
      <p:pic>
        <p:nvPicPr>
          <p:cNvPr id="11" name="Picture 10"/>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393223" y="5926735"/>
            <a:ext cx="1369695" cy="914400"/>
          </a:xfrm>
          <a:prstGeom prst="rect">
            <a:avLst/>
          </a:prstGeom>
          <a:effectLst>
            <a:outerShdw blurRad="50800" dist="38100" dir="2700000" algn="tl" rotWithShape="0">
              <a:prstClr val="black">
                <a:alpha val="40000"/>
              </a:prstClr>
            </a:outerShdw>
          </a:effectLst>
        </p:spPr>
      </p:pic>
      <p:sp>
        <p:nvSpPr>
          <p:cNvPr id="13" name="Title 1"/>
          <p:cNvSpPr txBox="1">
            <a:spLocks/>
          </p:cNvSpPr>
          <p:nvPr/>
        </p:nvSpPr>
        <p:spPr>
          <a:xfrm>
            <a:off x="94488" y="4800648"/>
            <a:ext cx="5102352" cy="8381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effectLst>
                  <a:outerShdw blurRad="38100" dist="38100" dir="2700000" algn="tl">
                    <a:srgbClr val="000000">
                      <a:alpha val="43137"/>
                    </a:srgbClr>
                  </a:outerShdw>
                </a:effectLst>
                <a:latin typeface="Trebuchet MS" panose="020B0603020202020204" pitchFamily="34" charset="0"/>
              </a:rPr>
              <a:t>32 21st Avenue</a:t>
            </a:r>
            <a:endParaRPr lang="en-US" sz="1900" dirty="0">
              <a:effectLst>
                <a:outerShdw blurRad="38100" dist="38100" dir="2700000" algn="tl">
                  <a:srgbClr val="000000">
                    <a:alpha val="43137"/>
                  </a:srgbClr>
                </a:outerShdw>
              </a:effectLst>
              <a:latin typeface="Trebuchet MS" panose="020B0603020202020204" pitchFamily="34" charset="0"/>
            </a:endParaRPr>
          </a:p>
          <a:p>
            <a:r>
              <a:rPr lang="en-US" sz="1900" dirty="0">
                <a:effectLst>
                  <a:outerShdw blurRad="38100" dist="38100" dir="2700000" algn="tl">
                    <a:srgbClr val="000000">
                      <a:alpha val="43137"/>
                    </a:srgbClr>
                  </a:outerShdw>
                </a:effectLst>
                <a:latin typeface="Trebuchet MS" panose="020B0603020202020204" pitchFamily="34" charset="0"/>
              </a:rPr>
              <a:t>Isle of Palms, SC 29451 ~ MLS# 18027344</a:t>
            </a: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4211" y="8220670"/>
            <a:ext cx="598154" cy="858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86576" y="8220670"/>
            <a:ext cx="4485017" cy="923330"/>
          </a:xfrm>
          <a:prstGeom prst="rect">
            <a:avLst/>
          </a:prstGeom>
        </p:spPr>
        <p:txBody>
          <a:bodyPr wrap="square">
            <a:spAutoFit/>
          </a:bodyPr>
          <a:lstStyle/>
          <a:p>
            <a:r>
              <a:rPr lang="en-US" b="1" dirty="0">
                <a:effectLst>
                  <a:outerShdw blurRad="38100" dist="38100" dir="2700000" algn="tl">
                    <a:srgbClr val="000000">
                      <a:alpha val="43137"/>
                    </a:srgbClr>
                  </a:outerShdw>
                </a:effectLst>
                <a:latin typeface="Trebuchet MS" panose="020B0603020202020204" pitchFamily="34" charset="0"/>
              </a:rPr>
              <a:t>Del Shaffer </a:t>
            </a:r>
          </a:p>
          <a:p>
            <a:r>
              <a:rPr lang="en-US" dirty="0">
                <a:effectLst>
                  <a:outerShdw blurRad="38100" dist="38100" dir="2700000" algn="tl">
                    <a:srgbClr val="000000">
                      <a:alpha val="43137"/>
                    </a:srgbClr>
                  </a:outerShdw>
                </a:effectLst>
                <a:latin typeface="Trebuchet MS" panose="020B0603020202020204" pitchFamily="34" charset="0"/>
              </a:rPr>
              <a:t>843.408.6821 </a:t>
            </a:r>
          </a:p>
          <a:p>
            <a:r>
              <a:rPr lang="en-US" sz="1600" dirty="0">
                <a:effectLst>
                  <a:outerShdw blurRad="38100" dist="38100" dir="2700000" algn="tl">
                    <a:srgbClr val="000000">
                      <a:alpha val="43137"/>
                    </a:srgbClr>
                  </a:outerShdw>
                </a:effectLst>
                <a:latin typeface="Trebuchet MS" panose="020B0603020202020204" pitchFamily="34" charset="0"/>
              </a:rPr>
              <a:t>dshaffer@carolinaoneplus.com</a:t>
            </a: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21337" y="8257240"/>
            <a:ext cx="1235609" cy="850190"/>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393223" y="7091986"/>
            <a:ext cx="1369695" cy="914400"/>
          </a:xfrm>
          <a:prstGeom prst="rect">
            <a:avLst/>
          </a:prstGeom>
          <a:effectLst>
            <a:outerShdw blurRad="50800" dist="38100" dir="2700000" algn="tl" rotWithShape="0">
              <a:prstClr val="black">
                <a:alpha val="40000"/>
              </a:prstClr>
            </a:outerShdw>
          </a:effectLst>
        </p:spPr>
      </p:pic>
      <p:pic>
        <p:nvPicPr>
          <p:cNvPr id="20" name="Picture 19"/>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393223" y="1265731"/>
            <a:ext cx="1369695" cy="914400"/>
          </a:xfrm>
          <a:prstGeom prst="rect">
            <a:avLst/>
          </a:prstGeom>
          <a:effectLst>
            <a:outerShdw blurRad="50800" dist="38100" dir="2700000" algn="tl" rotWithShape="0">
              <a:prstClr val="black">
                <a:alpha val="40000"/>
              </a:prstClr>
            </a:outerShdw>
          </a:effectLst>
        </p:spPr>
      </p:pic>
      <p:pic>
        <p:nvPicPr>
          <p:cNvPr id="21" name="Picture 20"/>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5393223" y="2430982"/>
            <a:ext cx="1369695" cy="914400"/>
          </a:xfrm>
          <a:prstGeom prst="rect">
            <a:avLst/>
          </a:prstGeom>
          <a:effectLst>
            <a:outerShdw blurRad="50800" dist="38100" dir="2700000" algn="tl" rotWithShape="0">
              <a:prstClr val="black">
                <a:alpha val="40000"/>
              </a:prstClr>
            </a:outerShdw>
          </a:effectLst>
        </p:spPr>
      </p:pic>
      <p:pic>
        <p:nvPicPr>
          <p:cNvPr id="22" name="Picture 21"/>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5393223" y="100480"/>
            <a:ext cx="1369695" cy="914400"/>
          </a:xfrm>
          <a:prstGeom prst="rect">
            <a:avLst/>
          </a:prstGeom>
          <a:effectLst>
            <a:outerShdw blurRad="50800" dist="38100" dir="2700000" algn="tl" rotWithShape="0">
              <a:prstClr val="black">
                <a:alpha val="40000"/>
              </a:prstClr>
            </a:outerShdw>
          </a:effectLst>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69982" y="4800648"/>
            <a:ext cx="1685352" cy="1125130"/>
          </a:xfrm>
          <a:prstGeom prst="rect">
            <a:avLst/>
          </a:prstGeom>
        </p:spPr>
      </p:pic>
      <p:sp>
        <p:nvSpPr>
          <p:cNvPr id="4" name="Rectangle 3"/>
          <p:cNvSpPr/>
          <p:nvPr/>
        </p:nvSpPr>
        <p:spPr>
          <a:xfrm>
            <a:off x="7242629" y="3919430"/>
            <a:ext cx="4351756" cy="4247317"/>
          </a:xfrm>
          <a:prstGeom prst="rect">
            <a:avLst/>
          </a:prstGeom>
        </p:spPr>
        <p:txBody>
          <a:bodyPr wrap="square">
            <a:spAutoFit/>
          </a:bodyPr>
          <a:lstStyle/>
          <a:p>
            <a:pPr algn="ctr"/>
            <a:r>
              <a:rPr lang="en-US" dirty="0">
                <a:solidFill>
                  <a:schemeClr val="tx2">
                    <a:lumMod val="75000"/>
                  </a:schemeClr>
                </a:solidFill>
                <a:latin typeface="Trebuchet MS" panose="020B0603020202020204" pitchFamily="34" charset="0"/>
              </a:rPr>
              <a:t>This townhouse is the perfect LOCATION. You are close to Shem Creek, Trader Joe's and Whole Foods. </a:t>
            </a:r>
          </a:p>
          <a:p>
            <a:pPr algn="ctr"/>
            <a:endParaRPr lang="en-US" dirty="0">
              <a:solidFill>
                <a:schemeClr val="tx2">
                  <a:lumMod val="75000"/>
                </a:schemeClr>
              </a:solidFill>
              <a:latin typeface="Trebuchet MS" panose="020B0603020202020204" pitchFamily="34" charset="0"/>
            </a:endParaRPr>
          </a:p>
          <a:p>
            <a:pPr algn="ctr"/>
            <a:r>
              <a:rPr lang="en-US" dirty="0">
                <a:solidFill>
                  <a:schemeClr val="tx2">
                    <a:lumMod val="75000"/>
                  </a:schemeClr>
                </a:solidFill>
                <a:latin typeface="Trebuchet MS" panose="020B0603020202020204" pitchFamily="34" charset="0"/>
              </a:rPr>
              <a:t>This townhouse has been freshly painted and just had a new hot water heater installed. The backyard has been regraded and added new sod and a new fence. </a:t>
            </a:r>
          </a:p>
          <a:p>
            <a:pPr algn="ctr"/>
            <a:endParaRPr lang="en-US" dirty="0">
              <a:solidFill>
                <a:schemeClr val="tx2">
                  <a:lumMod val="75000"/>
                </a:schemeClr>
              </a:solidFill>
              <a:latin typeface="Trebuchet MS" panose="020B0603020202020204" pitchFamily="34" charset="0"/>
            </a:endParaRPr>
          </a:p>
          <a:p>
            <a:pPr algn="ctr"/>
            <a:r>
              <a:rPr lang="en-US" dirty="0">
                <a:solidFill>
                  <a:schemeClr val="tx2">
                    <a:lumMod val="75000"/>
                  </a:schemeClr>
                </a:solidFill>
                <a:latin typeface="Trebuchet MS" panose="020B0603020202020204" pitchFamily="34" charset="0"/>
              </a:rPr>
              <a:t>Downstairs has </a:t>
            </a:r>
            <a:r>
              <a:rPr lang="en-US" dirty="0" err="1">
                <a:solidFill>
                  <a:schemeClr val="tx2">
                    <a:lumMod val="75000"/>
                  </a:schemeClr>
                </a:solidFill>
                <a:latin typeface="Trebuchet MS" panose="020B0603020202020204" pitchFamily="34" charset="0"/>
              </a:rPr>
              <a:t>Smartcore</a:t>
            </a:r>
            <a:r>
              <a:rPr lang="en-US" dirty="0">
                <a:solidFill>
                  <a:schemeClr val="tx2">
                    <a:lumMod val="75000"/>
                  </a:schemeClr>
                </a:solidFill>
                <a:latin typeface="Trebuchet MS" panose="020B0603020202020204" pitchFamily="34" charset="0"/>
              </a:rPr>
              <a:t> luxury vinyl waterproof tile and upstairs has new carpet. Home has been inspected and repairs made. Roof was replaced in 2014 and HVAC in 2012.</a:t>
            </a:r>
          </a:p>
        </p:txBody>
      </p:sp>
      <p:pic>
        <p:nvPicPr>
          <p:cNvPr id="19" name="Picture 18">
            <a:extLst>
              <a:ext uri="{FF2B5EF4-FFF2-40B4-BE49-F238E27FC236}">
                <a16:creationId xmlns:a16="http://schemas.microsoft.com/office/drawing/2014/main" id="{354465C4-8D58-4C69-86BC-CFD838A513BD}"/>
              </a:ext>
            </a:extLst>
          </p:cNvPr>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5393223" y="3596233"/>
            <a:ext cx="1369695" cy="914400"/>
          </a:xfrm>
          <a:prstGeom prst="rect">
            <a:avLst/>
          </a:prstGeom>
          <a:effectLst>
            <a:outerShdw blurRad="50800" dist="38100" dir="2700000" algn="tl" rotWithShape="0">
              <a:prstClr val="black">
                <a:alpha val="40000"/>
              </a:prstClr>
            </a:outerShdw>
          </a:effectLst>
        </p:spPr>
      </p:pic>
      <p:sp>
        <p:nvSpPr>
          <p:cNvPr id="24" name="Title 1">
            <a:extLst>
              <a:ext uri="{FF2B5EF4-FFF2-40B4-BE49-F238E27FC236}">
                <a16:creationId xmlns:a16="http://schemas.microsoft.com/office/drawing/2014/main" id="{C70D579D-8197-45B9-BB9A-E0707446BDD9}"/>
              </a:ext>
            </a:extLst>
          </p:cNvPr>
          <p:cNvSpPr txBox="1">
            <a:spLocks/>
          </p:cNvSpPr>
          <p:nvPr/>
        </p:nvSpPr>
        <p:spPr>
          <a:xfrm>
            <a:off x="-5943600" y="871439"/>
            <a:ext cx="5071927" cy="685800"/>
          </a:xfrm>
          <a:prstGeom prst="rect">
            <a:avLst/>
          </a:prstGeom>
        </p:spPr>
        <p:txBody>
          <a:bodyPr vert="horz" lIns="91440" tIns="45720" rIns="91440" bIns="45720" rtlCol="0" anchor="b">
            <a:noAutofit/>
          </a:bodyPr>
          <a:lstStyle>
            <a:lvl1pPr algn="l" defTabSz="342900" rtl="0" eaLnBrk="1" latinLnBrk="0" hangingPunct="1">
              <a:spcBef>
                <a:spcPct val="0"/>
              </a:spcBef>
              <a:buNone/>
              <a:defRPr sz="5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i="1" dirty="0">
                <a:solidFill>
                  <a:srgbClr val="FFFF00"/>
                </a:solidFill>
                <a:effectLst>
                  <a:outerShdw blurRad="50800" dist="38100" dir="5400000" algn="t" rotWithShape="0">
                    <a:prstClr val="black">
                      <a:alpha val="40000"/>
                    </a:prstClr>
                  </a:outerShdw>
                  <a:reflection blurRad="6350" stA="60000" endA="900" endPos="60000" dist="60007" dir="5400000" sy="-100000" algn="bl" rotWithShape="0"/>
                </a:effectLst>
                <a:latin typeface="Trebuchet MS" panose="020B0603020202020204" pitchFamily="34" charset="0"/>
              </a:rPr>
              <a:t>JUST REDUCED!</a:t>
            </a:r>
          </a:p>
        </p:txBody>
      </p:sp>
      <p:sp>
        <p:nvSpPr>
          <p:cNvPr id="5" name="Rectangle 4">
            <a:extLst>
              <a:ext uri="{FF2B5EF4-FFF2-40B4-BE49-F238E27FC236}">
                <a16:creationId xmlns:a16="http://schemas.microsoft.com/office/drawing/2014/main" id="{B176AF0A-3515-4105-8550-16B8EB176930}"/>
              </a:ext>
            </a:extLst>
          </p:cNvPr>
          <p:cNvSpPr/>
          <p:nvPr/>
        </p:nvSpPr>
        <p:spPr>
          <a:xfrm>
            <a:off x="846385" y="685800"/>
            <a:ext cx="3596640" cy="369332"/>
          </a:xfrm>
          <a:prstGeom prst="rect">
            <a:avLst/>
          </a:prstGeom>
          <a:solidFill>
            <a:srgbClr val="00FF00"/>
          </a:solidFill>
          <a:effectLst>
            <a:outerShdw blurRad="50800" dist="38100" dir="5400000" algn="t" rotWithShape="0">
              <a:prstClr val="black">
                <a:alpha val="40000"/>
              </a:prstClr>
            </a:outerShdw>
          </a:effectLst>
        </p:spPr>
        <p:txBody>
          <a:bodyPr wrap="square">
            <a:spAutoFit/>
          </a:bodyPr>
          <a:lstStyle/>
          <a:p>
            <a:pPr algn="ctr"/>
            <a:r>
              <a:rPr lang="en-US" b="1" i="1" dirty="0">
                <a:solidFill>
                  <a:schemeClr val="bg1"/>
                </a:solidFill>
                <a:effectLst>
                  <a:outerShdw blurRad="38100" dist="38100" dir="2700000" algn="tl">
                    <a:srgbClr val="000000">
                      <a:alpha val="43137"/>
                    </a:srgbClr>
                  </a:outerShdw>
                </a:effectLst>
                <a:latin typeface="Trebuchet MS" panose="020B0603020202020204" pitchFamily="34" charset="0"/>
              </a:rPr>
              <a:t>HUGE PRICE DROP!!! $699,000</a:t>
            </a:r>
          </a:p>
        </p:txBody>
      </p:sp>
    </p:spTree>
    <p:extLst>
      <p:ext uri="{BB962C8B-B14F-4D97-AF65-F5344CB8AC3E}">
        <p14:creationId xmlns:p14="http://schemas.microsoft.com/office/powerpoint/2010/main" val="161914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1744</TotalTime>
  <Words>237</Words>
  <Application>Microsoft Office PowerPoint</Application>
  <PresentationFormat>On-screen Show (4:3)</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Trebuchet MS</vt:lpstr>
      <vt:lpstr>Wingdings 3</vt:lpstr>
      <vt:lpstr>Ion</vt:lpstr>
      <vt:lpstr>Steps to the Beach! Close to everything ~ Pool ~ Large 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Ashley Gem</dc:title>
  <dc:creator>CVH360</dc:creator>
  <cp:lastModifiedBy>A. Thomas Price</cp:lastModifiedBy>
  <cp:revision>43</cp:revision>
  <dcterms:created xsi:type="dcterms:W3CDTF">2006-08-16T00:00:00Z</dcterms:created>
  <dcterms:modified xsi:type="dcterms:W3CDTF">2019-02-06T12:25:15Z</dcterms:modified>
</cp:coreProperties>
</file>